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4" r:id="rId3"/>
    <p:sldId id="257" r:id="rId4"/>
    <p:sldId id="258" r:id="rId5"/>
    <p:sldId id="259" r:id="rId6"/>
    <p:sldId id="286" r:id="rId7"/>
    <p:sldId id="287" r:id="rId8"/>
    <p:sldId id="289" r:id="rId9"/>
    <p:sldId id="288" r:id="rId10"/>
    <p:sldId id="290" r:id="rId11"/>
    <p:sldId id="276" r:id="rId12"/>
    <p:sldId id="260" r:id="rId13"/>
    <p:sldId id="283" r:id="rId14"/>
    <p:sldId id="280" r:id="rId15"/>
    <p:sldId id="261" r:id="rId16"/>
    <p:sldId id="281" r:id="rId17"/>
    <p:sldId id="266" r:id="rId18"/>
    <p:sldId id="267" r:id="rId19"/>
    <p:sldId id="268" r:id="rId20"/>
    <p:sldId id="269" r:id="rId21"/>
    <p:sldId id="270" r:id="rId22"/>
    <p:sldId id="271" r:id="rId23"/>
    <p:sldId id="282" r:id="rId24"/>
    <p:sldId id="272" r:id="rId25"/>
    <p:sldId id="273" r:id="rId26"/>
    <p:sldId id="274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1:39:33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1,'3264'0,"-3243"0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1:42:27.5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3,'33'0,"58"-2,0 4,0 4,135 27,-177-22,-1-3,1-1,0-3,52-2,1606-5,-883 5,-710-4,124 5,-159 8,24 1,955-10,-517-5,1032 3,-1404 12,5 0,2454-14,-1385 3,-1223-1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6:19:4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24575,'8'0'0,"6"0"0,10 0 0,3 0 0,7 0 0,4 0 0,0 0 0,-2 0 0,-3 0 0,-4 0 0,2 0 0,-1 0 0,3 0 0,-1 0 0,-1 0 0,-2 0 0,-6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6:19:5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24575,'0'589'-1365,"0"-569"-5461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E290F-C8AD-D9FA-81AF-7D3C21B85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FA49B-1A56-A526-8EAB-26C0363DB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EEB4D-4F9C-8C48-9606-A5B2FADB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82960B-34D2-E74A-AB2A-CA18932F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E851F5-6AB4-798A-6FCC-9652FAF7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3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68F72-B4BE-6A45-6B5E-A8167B43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142C34-79E1-D72D-963A-E5FF3CD33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9BBE5-61B2-2FE8-8BA8-4173720E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CF785-CEFF-9065-610A-4DE57C00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D97CD-C11D-9093-E254-DC45EDFE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55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E70D3-310F-0621-4F4F-5F008894D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28B48-3605-8586-EC2A-D1DD1AF3E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3D5F6-BACD-27CB-A9F5-65158F26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A2F9D-0C29-44D2-4D49-BED5FC45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A9B04-A02B-EAA7-357A-EE40F1A8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9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378AA-13D5-958C-B95C-EE2F01B1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66D89-B0B0-1EAD-5D16-8191EB11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BDCBA-4E9C-C313-E082-D0051EF0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9984C8-4827-A216-D080-A9A0D570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B2C1B-6267-1349-058D-279EEC05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9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57AC9-D924-E96A-F3EF-FBD5FBEF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DF629-15D4-3088-6DF4-B27642A3F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5F678B-A24C-137F-CA0D-90A887813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7876F-4A9A-D91C-6AE7-8D7B10FB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0FADD-EC36-396D-93F9-A35D66A1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7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8EE78-3CC8-A4D0-2FCC-88465A24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798FD-AE58-3927-D543-16268762D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09B3ED-2802-52EF-84EC-3B7CA3E80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9BF91-F8BC-A95C-91F0-C4CC7FF5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63246F-8D8E-246B-09B4-3DCB8D40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F5E17-6884-1A21-E60A-92691AC3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4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65FCB-E90B-146E-0FAB-69ACF6C9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C0F9B-B8AD-55BD-1DB9-CA70C57D5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432A4E-9E5E-E242-DECD-E3CCB0C7B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5EE4A5-A13F-107B-0C2E-191CFD21B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2D1D53-466A-A6D1-4EFA-7A6FC8ECA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3EDB58-C63E-803F-17E6-9E870591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6ED830-BEEF-3180-6889-FFC8816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BB7BD2-DC79-4FD2-94AF-73EE4FBA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09686-1ABB-229E-9F04-F875FE3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E7AF7-64B3-7C76-E665-3A97D71D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5B01FF-7DC7-16D8-AFFC-C66FCB2E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0D4C14-A71B-2DAC-7194-52BDE82E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DC3EAE-9650-3B5C-E8E4-DBE6F990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AB16F-9E42-EE76-1798-C2285FDF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AA5BC-0461-B0E1-C94C-04845CAD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4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2D916-F866-6BAB-DFDB-08A81046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B407E-82A5-618D-FD12-2028FD3DC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A55A00-230F-D39F-C1D0-BB25C9CDF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34456-CC9D-AC06-A210-0BAA25AB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27AAD-655F-842A-EC9E-D257EC04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EA0159-F4E8-EE8F-DEE5-70FD77ED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6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F2339-E398-2F38-FA67-F2A3D483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270308-3C92-111C-73BE-DA443D224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8E6D77-1B0A-7D66-EDEE-B682BC778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AC5AA9-AA64-9F97-A695-CB84AD36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1C1678-6B08-3613-6CF5-373C291F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742E2A-5309-11BF-9CE0-A5559544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4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EC7BE5-800C-CDAB-68B6-3D88883A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A1020-1043-8BE2-E8B5-4C7DCA654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0F562-F950-F0E6-E7F1-D7C2227CB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3537-819E-4F8E-8045-FD73092740CA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65777-B305-A86A-AD1C-9AB1B308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9C8A1-5F21-4323-428A-BC26D326C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9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509BB-15EC-117B-F401-09BCD03A7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BA100CD-522A-1651-2001-CF281641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44" y="203048"/>
            <a:ext cx="10939244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기준</a:t>
            </a:r>
            <a:r>
              <a:rPr lang="en-US" altLang="ko-KR" sz="3200" dirty="0"/>
              <a:t>(</a:t>
            </a:r>
            <a:r>
              <a:rPr lang="ko-KR" altLang="en-US" sz="3200" dirty="0"/>
              <a:t>튜토리얼 스테이지</a:t>
            </a:r>
            <a:r>
              <a:rPr lang="en-US" altLang="ko-KR" sz="3200" dirty="0"/>
              <a:t>)</a:t>
            </a:r>
            <a:r>
              <a:rPr lang="ko-KR" altLang="en-US" sz="3200" dirty="0"/>
              <a:t> 기획서</a:t>
            </a:r>
          </a:p>
        </p:txBody>
      </p:sp>
    </p:spTree>
    <p:extLst>
      <p:ext uri="{BB962C8B-B14F-4D97-AF65-F5344CB8AC3E}">
        <p14:creationId xmlns:p14="http://schemas.microsoft.com/office/powerpoint/2010/main" val="160063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357210-6B26-BB19-2CFB-2515EFA3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4" y="1820485"/>
            <a:ext cx="5202213" cy="44702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73468A-0ED2-5F7A-5056-0577414C39B6}"/>
              </a:ext>
            </a:extLst>
          </p:cNvPr>
          <p:cNvSpPr/>
          <p:nvPr/>
        </p:nvSpPr>
        <p:spPr>
          <a:xfrm>
            <a:off x="0" y="9333"/>
            <a:ext cx="4204849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아이템 강화 창 인터페이스 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디자인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60EE8E-CD03-BBF6-4C86-4B319FCE3D56}"/>
              </a:ext>
            </a:extLst>
          </p:cNvPr>
          <p:cNvSpPr/>
          <p:nvPr/>
        </p:nvSpPr>
        <p:spPr>
          <a:xfrm>
            <a:off x="1345638" y="3224198"/>
            <a:ext cx="3327962" cy="4267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8AF9AA-68C4-B6DC-19F6-09323F3ABF71}"/>
              </a:ext>
            </a:extLst>
          </p:cNvPr>
          <p:cNvSpPr/>
          <p:nvPr/>
        </p:nvSpPr>
        <p:spPr>
          <a:xfrm>
            <a:off x="1345638" y="3696043"/>
            <a:ext cx="3327962" cy="4267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원거리 무기 강화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D46826-5879-13B0-A7CF-FD6BF87DF756}"/>
              </a:ext>
            </a:extLst>
          </p:cNvPr>
          <p:cNvSpPr/>
          <p:nvPr/>
        </p:nvSpPr>
        <p:spPr>
          <a:xfrm>
            <a:off x="1345638" y="4167888"/>
            <a:ext cx="3327962" cy="4267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양손 근거리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752270-E868-187B-B5CF-CBC369F740ED}"/>
              </a:ext>
            </a:extLst>
          </p:cNvPr>
          <p:cNvSpPr/>
          <p:nvPr/>
        </p:nvSpPr>
        <p:spPr>
          <a:xfrm>
            <a:off x="1345638" y="4639733"/>
            <a:ext cx="3327962" cy="4267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양손 원거리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7A962-CA07-52D9-79E4-4CF79E49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1820485"/>
            <a:ext cx="5976099" cy="4470248"/>
          </a:xfrm>
          <a:prstGeom prst="rect">
            <a:avLst/>
          </a:prstGeom>
        </p:spPr>
      </p:pic>
      <p:sp>
        <p:nvSpPr>
          <p:cNvPr id="17" name="사각형: 잘린 위쪽 모서리 16">
            <a:extLst>
              <a:ext uri="{FF2B5EF4-FFF2-40B4-BE49-F238E27FC236}">
                <a16:creationId xmlns:a16="http://schemas.microsoft.com/office/drawing/2014/main" id="{D79E7601-1F01-9EF4-1E22-E0189C5FA02C}"/>
              </a:ext>
            </a:extLst>
          </p:cNvPr>
          <p:cNvSpPr/>
          <p:nvPr/>
        </p:nvSpPr>
        <p:spPr>
          <a:xfrm>
            <a:off x="6836454" y="2397976"/>
            <a:ext cx="2501175" cy="419355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원거리 무기강화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F2EAE69-D789-2685-06BE-549927C8B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152200"/>
              </p:ext>
            </p:extLst>
          </p:nvPr>
        </p:nvGraphicFramePr>
        <p:xfrm>
          <a:off x="6836454" y="2994717"/>
          <a:ext cx="39022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315">
                  <a:extLst>
                    <a:ext uri="{9D8B030D-6E8A-4147-A177-3AD203B41FA5}">
                      <a16:colId xmlns:a16="http://schemas.microsoft.com/office/drawing/2014/main" val="631496348"/>
                    </a:ext>
                  </a:extLst>
                </a:gridCol>
                <a:gridCol w="2870957">
                  <a:extLst>
                    <a:ext uri="{9D8B030D-6E8A-4147-A177-3AD203B41FA5}">
                      <a16:colId xmlns:a16="http://schemas.microsoft.com/office/drawing/2014/main" val="84159365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용사의 빗자루</a:t>
                      </a:r>
                      <a:r>
                        <a:rPr lang="en-US" altLang="ko-KR" sz="1100" dirty="0"/>
                        <a:t>LV1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649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공격력 </a:t>
                      </a:r>
                      <a:r>
                        <a:rPr lang="en-US" altLang="ko-KR" sz="1100" dirty="0"/>
                        <a:t>: 2~3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46894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E296588D-6B48-F280-17AB-C6E460ED7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85" y="2943295"/>
            <a:ext cx="921559" cy="952054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FFDE6AD-0653-8DF1-9747-613C47E0B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09856"/>
              </p:ext>
            </p:extLst>
          </p:nvPr>
        </p:nvGraphicFramePr>
        <p:xfrm>
          <a:off x="6921246" y="4621826"/>
          <a:ext cx="39022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315">
                  <a:extLst>
                    <a:ext uri="{9D8B030D-6E8A-4147-A177-3AD203B41FA5}">
                      <a16:colId xmlns:a16="http://schemas.microsoft.com/office/drawing/2014/main" val="631496348"/>
                    </a:ext>
                  </a:extLst>
                </a:gridCol>
                <a:gridCol w="2870957">
                  <a:extLst>
                    <a:ext uri="{9D8B030D-6E8A-4147-A177-3AD203B41FA5}">
                      <a16:colId xmlns:a16="http://schemas.microsoft.com/office/drawing/2014/main" val="84159365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용사의 빗자루</a:t>
                      </a:r>
                      <a:r>
                        <a:rPr lang="en-US" altLang="ko-KR" sz="1100" dirty="0"/>
                        <a:t>LV2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649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공격력 </a:t>
                      </a:r>
                      <a:r>
                        <a:rPr lang="en-US" altLang="ko-KR" sz="1100" dirty="0"/>
                        <a:t>: 3~4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468944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CF25DCCB-5D36-B96B-98FF-91D76A044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077" y="4552178"/>
            <a:ext cx="921559" cy="952054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96D2A1F-B2AB-3F9E-4D7A-A5514237FAD0}"/>
              </a:ext>
            </a:extLst>
          </p:cNvPr>
          <p:cNvSpPr/>
          <p:nvPr/>
        </p:nvSpPr>
        <p:spPr>
          <a:xfrm>
            <a:off x="8624381" y="3895349"/>
            <a:ext cx="391886" cy="6005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F1E95-A4EC-261B-8089-9DFF2836A5C2}"/>
              </a:ext>
            </a:extLst>
          </p:cNvPr>
          <p:cNvSpPr txBox="1"/>
          <p:nvPr/>
        </p:nvSpPr>
        <p:spPr>
          <a:xfrm>
            <a:off x="445054" y="889000"/>
            <a:ext cx="520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디자인</a:t>
            </a:r>
            <a:r>
              <a:rPr lang="en-US" altLang="ko-KR" dirty="0"/>
              <a:t>:</a:t>
            </a:r>
            <a:r>
              <a:rPr lang="ko-KR" altLang="en-US" dirty="0"/>
              <a:t>수첩 또는 스프링 공책</a:t>
            </a:r>
            <a:endParaRPr lang="en-US" altLang="ko-KR" dirty="0"/>
          </a:p>
          <a:p>
            <a:r>
              <a:rPr lang="ko-KR" altLang="en-US" dirty="0"/>
              <a:t>빈 공책위에서 강화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30D2AA-1B03-59A7-8F0D-0772507341C6}"/>
              </a:ext>
            </a:extLst>
          </p:cNvPr>
          <p:cNvSpPr/>
          <p:nvPr/>
        </p:nvSpPr>
        <p:spPr>
          <a:xfrm>
            <a:off x="7992533" y="5504232"/>
            <a:ext cx="1761067" cy="4142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강화하기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29681C-F9EA-432C-EE9B-9E4BF8C04E2D}"/>
              </a:ext>
            </a:extLst>
          </p:cNvPr>
          <p:cNvSpPr/>
          <p:nvPr/>
        </p:nvSpPr>
        <p:spPr>
          <a:xfrm>
            <a:off x="9211000" y="3806045"/>
            <a:ext cx="1423133" cy="68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강화재료칸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78EFAC-8001-1ED9-963C-8049A4D46C01}"/>
              </a:ext>
            </a:extLst>
          </p:cNvPr>
          <p:cNvSpPr/>
          <p:nvPr/>
        </p:nvSpPr>
        <p:spPr>
          <a:xfrm>
            <a:off x="6693981" y="4101981"/>
            <a:ext cx="1735667" cy="2435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강화실패메시지 위치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246729-64B5-630A-DAF7-5E8B2FF10D38}"/>
              </a:ext>
            </a:extLst>
          </p:cNvPr>
          <p:cNvSpPr txBox="1"/>
          <p:nvPr/>
        </p:nvSpPr>
        <p:spPr>
          <a:xfrm>
            <a:off x="5842000" y="6468119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재료가 없을 경우 강화 실패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CFC6973-E74B-C855-F854-4EC107BDF59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H="1">
            <a:off x="5841999" y="4167889"/>
            <a:ext cx="851981" cy="2484897"/>
          </a:xfrm>
          <a:prstGeom prst="bentConnector4">
            <a:avLst>
              <a:gd name="adj1" fmla="val -14907"/>
              <a:gd name="adj2" fmla="val 9869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61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C1A370-BA92-D706-6AD0-42A95C8A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3774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ko-KR" altLang="en-US" sz="3200" dirty="0" err="1"/>
              <a:t>인게임</a:t>
            </a:r>
            <a:r>
              <a:rPr lang="ko-KR" altLang="en-US" sz="3200" dirty="0"/>
              <a:t> 구성 인터페이스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9BB3B-0DE9-B7AC-A3AA-2672590DF897}"/>
              </a:ext>
            </a:extLst>
          </p:cNvPr>
          <p:cNvSpPr/>
          <p:nvPr/>
        </p:nvSpPr>
        <p:spPr>
          <a:xfrm>
            <a:off x="-9060" y="473774"/>
            <a:ext cx="12192000" cy="638422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하트 4">
            <a:extLst>
              <a:ext uri="{FF2B5EF4-FFF2-40B4-BE49-F238E27FC236}">
                <a16:creationId xmlns:a16="http://schemas.microsoft.com/office/drawing/2014/main" id="{133F2C08-3359-EFCF-C9C8-E830CCAD8389}"/>
              </a:ext>
            </a:extLst>
          </p:cNvPr>
          <p:cNvSpPr/>
          <p:nvPr/>
        </p:nvSpPr>
        <p:spPr>
          <a:xfrm>
            <a:off x="157949" y="650865"/>
            <a:ext cx="877077" cy="79310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15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FC27C-0F08-FEF7-A21E-3D100E3C42FA}"/>
              </a:ext>
            </a:extLst>
          </p:cNvPr>
          <p:cNvSpPr txBox="1"/>
          <p:nvPr/>
        </p:nvSpPr>
        <p:spPr>
          <a:xfrm>
            <a:off x="3766049" y="578216"/>
            <a:ext cx="412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남은시간</a:t>
            </a:r>
            <a:r>
              <a:rPr lang="ko-KR" altLang="en-US" dirty="0"/>
              <a:t> </a:t>
            </a:r>
            <a:r>
              <a:rPr lang="en-US" altLang="ko-KR" dirty="0"/>
              <a:t>: 05:27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6E93CB-0EE9-BEA9-8CD0-3C8981F3DDDF}"/>
              </a:ext>
            </a:extLst>
          </p:cNvPr>
          <p:cNvSpPr/>
          <p:nvPr/>
        </p:nvSpPr>
        <p:spPr>
          <a:xfrm>
            <a:off x="324861" y="5712613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C9C29B-DDDD-1BCD-B237-2FD155563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8" y="5794479"/>
            <a:ext cx="501774" cy="87967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4AA35C9-247C-B651-56DE-C509D18B9E23}"/>
              </a:ext>
            </a:extLst>
          </p:cNvPr>
          <p:cNvSpPr/>
          <p:nvPr/>
        </p:nvSpPr>
        <p:spPr>
          <a:xfrm flipV="1">
            <a:off x="687715" y="5233034"/>
            <a:ext cx="410547" cy="3696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1C184-64A2-8CC9-D952-4A95148EAD14}"/>
              </a:ext>
            </a:extLst>
          </p:cNvPr>
          <p:cNvSpPr/>
          <p:nvPr/>
        </p:nvSpPr>
        <p:spPr>
          <a:xfrm>
            <a:off x="3847323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44445F-98DF-B296-A0B2-626207373B25}"/>
              </a:ext>
            </a:extLst>
          </p:cNvPr>
          <p:cNvSpPr/>
          <p:nvPr/>
        </p:nvSpPr>
        <p:spPr>
          <a:xfrm>
            <a:off x="5050972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4A9829-5241-51F5-68F7-2D71F5F20660}"/>
              </a:ext>
            </a:extLst>
          </p:cNvPr>
          <p:cNvSpPr/>
          <p:nvPr/>
        </p:nvSpPr>
        <p:spPr>
          <a:xfrm>
            <a:off x="6254621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08D103-F7E2-4571-9428-5BFC0DA69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20" y="5821229"/>
            <a:ext cx="713752" cy="6730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9FDA75-DC99-B654-36AA-15C1575CE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43" y="5877235"/>
            <a:ext cx="912541" cy="59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7DF370-8EED-8B81-A203-6723DF21D194}"/>
              </a:ext>
            </a:extLst>
          </p:cNvPr>
          <p:cNvSpPr txBox="1"/>
          <p:nvPr/>
        </p:nvSpPr>
        <p:spPr>
          <a:xfrm>
            <a:off x="4639646" y="507571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아이템 슬롯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45CB0893-3138-A5C1-C050-69407AFC4E77}"/>
              </a:ext>
            </a:extLst>
          </p:cNvPr>
          <p:cNvCxnSpPr/>
          <p:nvPr/>
        </p:nvCxnSpPr>
        <p:spPr>
          <a:xfrm rot="5400000">
            <a:off x="4792469" y="4930086"/>
            <a:ext cx="348277" cy="119354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92A2DD55-5D62-FB8B-E1A7-9685AD1264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6118" y="4919977"/>
            <a:ext cx="348277" cy="121375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1F172176-4247-4239-4F0E-F0640B5925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4293" y="5521801"/>
            <a:ext cx="348277" cy="101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5CE8AC-1737-3C5F-5120-1D3637E3A24D}"/>
              </a:ext>
            </a:extLst>
          </p:cNvPr>
          <p:cNvSpPr/>
          <p:nvPr/>
        </p:nvSpPr>
        <p:spPr>
          <a:xfrm>
            <a:off x="10552922" y="4674637"/>
            <a:ext cx="1259633" cy="2015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C30755-FE8C-65EB-116B-A0492638B544}"/>
              </a:ext>
            </a:extLst>
          </p:cNvPr>
          <p:cNvSpPr/>
          <p:nvPr/>
        </p:nvSpPr>
        <p:spPr>
          <a:xfrm>
            <a:off x="10552922" y="6214188"/>
            <a:ext cx="1259633" cy="47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4/10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08324C-2EC2-3114-D3BE-D3B8D2B48AB8}"/>
              </a:ext>
            </a:extLst>
          </p:cNvPr>
          <p:cNvGrpSpPr/>
          <p:nvPr/>
        </p:nvGrpSpPr>
        <p:grpSpPr>
          <a:xfrm>
            <a:off x="10747309" y="4758611"/>
            <a:ext cx="870858" cy="1417077"/>
            <a:chOff x="4497355" y="1427584"/>
            <a:chExt cx="870858" cy="20014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51E50C-0C26-0EFE-08E7-ACC6CB32246E}"/>
                </a:ext>
              </a:extLst>
            </p:cNvPr>
            <p:cNvSpPr/>
            <p:nvPr/>
          </p:nvSpPr>
          <p:spPr>
            <a:xfrm>
              <a:off x="4497355" y="1875453"/>
              <a:ext cx="858416" cy="15535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잘린 위쪽 모서리 22">
              <a:extLst>
                <a:ext uri="{FF2B5EF4-FFF2-40B4-BE49-F238E27FC236}">
                  <a16:creationId xmlns:a16="http://schemas.microsoft.com/office/drawing/2014/main" id="{EB93D1D8-4465-7354-725B-91E7F6D85CEB}"/>
                </a:ext>
              </a:extLst>
            </p:cNvPr>
            <p:cNvSpPr/>
            <p:nvPr/>
          </p:nvSpPr>
          <p:spPr>
            <a:xfrm>
              <a:off x="4497355" y="1427584"/>
              <a:ext cx="858416" cy="447869"/>
            </a:xfrm>
            <a:prstGeom prst="snip2Same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89563D-3BFB-0886-01CD-897871747463}"/>
                </a:ext>
              </a:extLst>
            </p:cNvPr>
            <p:cNvSpPr/>
            <p:nvPr/>
          </p:nvSpPr>
          <p:spPr>
            <a:xfrm>
              <a:off x="4497356" y="303244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6FB13D4-DF16-763D-3474-7C1854834D74}"/>
                </a:ext>
              </a:extLst>
            </p:cNvPr>
            <p:cNvSpPr/>
            <p:nvPr/>
          </p:nvSpPr>
          <p:spPr>
            <a:xfrm>
              <a:off x="4497355" y="260090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23CAB1B-D6E6-7103-2858-4E02AD51787D}"/>
                </a:ext>
              </a:extLst>
            </p:cNvPr>
            <p:cNvSpPr/>
            <p:nvPr/>
          </p:nvSpPr>
          <p:spPr>
            <a:xfrm>
              <a:off x="4497355" y="216936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BA72F4-6CAA-36A8-2CED-925DB32F17DE}"/>
                </a:ext>
              </a:extLst>
            </p:cNvPr>
            <p:cNvSpPr/>
            <p:nvPr/>
          </p:nvSpPr>
          <p:spPr>
            <a:xfrm>
              <a:off x="5050972" y="3161912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2AE1822-B1BC-5CC6-9E68-F461640AE385}"/>
                </a:ext>
              </a:extLst>
            </p:cNvPr>
            <p:cNvSpPr/>
            <p:nvPr/>
          </p:nvSpPr>
          <p:spPr>
            <a:xfrm>
              <a:off x="5050972" y="2747867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2BFCA5-E548-35DD-FDBF-E0F17A5FD402}"/>
                </a:ext>
              </a:extLst>
            </p:cNvPr>
            <p:cNvSpPr/>
            <p:nvPr/>
          </p:nvSpPr>
          <p:spPr>
            <a:xfrm>
              <a:off x="5050972" y="2333821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9974450-DAC4-E82B-FAD1-72BC1465E8EF}"/>
                </a:ext>
              </a:extLst>
            </p:cNvPr>
            <p:cNvSpPr/>
            <p:nvPr/>
          </p:nvSpPr>
          <p:spPr>
            <a:xfrm>
              <a:off x="5050972" y="1988006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D88F76-FC59-D776-A2A5-A902CFD70956}"/>
                </a:ext>
              </a:extLst>
            </p:cNvPr>
            <p:cNvSpPr/>
            <p:nvPr/>
          </p:nvSpPr>
          <p:spPr>
            <a:xfrm>
              <a:off x="5050972" y="1627608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1E04EAF-729D-8EB3-1286-F4E9888ABB69}"/>
                </a:ext>
              </a:extLst>
            </p:cNvPr>
            <p:cNvSpPr/>
            <p:nvPr/>
          </p:nvSpPr>
          <p:spPr>
            <a:xfrm>
              <a:off x="5134948" y="2193279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891C0-FFFD-3BEE-18EF-4F8E3B5FFEB0}"/>
                </a:ext>
              </a:extLst>
            </p:cNvPr>
            <p:cNvSpPr/>
            <p:nvPr/>
          </p:nvSpPr>
          <p:spPr>
            <a:xfrm>
              <a:off x="5122506" y="2555422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8B317D-1941-4322-AB06-974B3A54F089}"/>
                </a:ext>
              </a:extLst>
            </p:cNvPr>
            <p:cNvSpPr/>
            <p:nvPr/>
          </p:nvSpPr>
          <p:spPr>
            <a:xfrm>
              <a:off x="5120951" y="2975300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9FF903-08D9-D297-5B25-2E4B10B9F114}"/>
              </a:ext>
            </a:extLst>
          </p:cNvPr>
          <p:cNvSpPr txBox="1"/>
          <p:nvPr/>
        </p:nvSpPr>
        <p:spPr>
          <a:xfrm>
            <a:off x="8275587" y="526062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원거리 무기 </a:t>
            </a:r>
            <a:r>
              <a:rPr lang="ko-KR" altLang="en-US" sz="1200" dirty="0" err="1"/>
              <a:t>남은탄창</a:t>
            </a:r>
            <a:endParaRPr lang="ko-KR" altLang="en-US" sz="1200" dirty="0"/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29A28E9E-C259-A2F9-D82B-41B64ACE926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10123048" y="5399129"/>
            <a:ext cx="429874" cy="2832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470AC48-5001-45C5-8B3B-7A361FF9F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912" y="855419"/>
            <a:ext cx="1764028" cy="22756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CF02AA-85A9-ED4E-F6B0-41753B52A67E}"/>
              </a:ext>
            </a:extLst>
          </p:cNvPr>
          <p:cNvSpPr/>
          <p:nvPr/>
        </p:nvSpPr>
        <p:spPr>
          <a:xfrm>
            <a:off x="10418912" y="568717"/>
            <a:ext cx="1764028" cy="330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세아의</a:t>
            </a:r>
            <a:r>
              <a:rPr lang="ko-KR" altLang="en-US" dirty="0"/>
              <a:t> 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87AA09-AED6-5F24-852A-9F3352D181EE}"/>
              </a:ext>
            </a:extLst>
          </p:cNvPr>
          <p:cNvSpPr txBox="1"/>
          <p:nvPr/>
        </p:nvSpPr>
        <p:spPr>
          <a:xfrm>
            <a:off x="1035026" y="1779241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세아의</a:t>
            </a:r>
            <a:r>
              <a:rPr lang="ko-KR" altLang="en-US" sz="1200" dirty="0"/>
              <a:t> 라이프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8731-BCEB-8B69-B907-8180514B036F}"/>
              </a:ext>
            </a:extLst>
          </p:cNvPr>
          <p:cNvSpPr txBox="1"/>
          <p:nvPr/>
        </p:nvSpPr>
        <p:spPr>
          <a:xfrm>
            <a:off x="4783733" y="1328900"/>
            <a:ext cx="19930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미션클리어까지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남은시간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33EAC9-6AF7-7414-2A6B-26F747113DAF}"/>
              </a:ext>
            </a:extLst>
          </p:cNvPr>
          <p:cNvSpPr txBox="1"/>
          <p:nvPr/>
        </p:nvSpPr>
        <p:spPr>
          <a:xfrm>
            <a:off x="8272532" y="2451703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미니맵</a:t>
            </a:r>
            <a:endParaRPr lang="ko-KR" altLang="en-US" sz="12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2DCAFC2-9822-43E3-15E7-66C3A5947681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92988" y="1157005"/>
            <a:ext cx="1024052" cy="622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29F7CC-35F7-8E7C-968A-DAC3C64C64FB}"/>
              </a:ext>
            </a:extLst>
          </p:cNvPr>
          <p:cNvCxnSpPr>
            <a:stCxn id="40" idx="0"/>
            <a:endCxn id="6" idx="2"/>
          </p:cNvCxnSpPr>
          <p:nvPr/>
        </p:nvCxnSpPr>
        <p:spPr>
          <a:xfrm flipV="1">
            <a:off x="5780240" y="947548"/>
            <a:ext cx="47874" cy="381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D61DF2-1893-7E52-0303-134D9F951535}"/>
              </a:ext>
            </a:extLst>
          </p:cNvPr>
          <p:cNvCxnSpPr>
            <a:stCxn id="42" idx="0"/>
            <a:endCxn id="38" idx="1"/>
          </p:cNvCxnSpPr>
          <p:nvPr/>
        </p:nvCxnSpPr>
        <p:spPr>
          <a:xfrm flipV="1">
            <a:off x="9154546" y="1993267"/>
            <a:ext cx="1264366" cy="458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5A63BC20-26B0-AEB2-BE8E-86CA3B14D344}"/>
                  </a:ext>
                </a:extLst>
              </p14:cNvPr>
              <p14:cNvContentPartPr/>
              <p14:nvPr/>
            </p14:nvContentPartPr>
            <p14:xfrm>
              <a:off x="5460693" y="3606293"/>
              <a:ext cx="176760" cy="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5A63BC20-26B0-AEB2-BE8E-86CA3B14D3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52053" y="3597653"/>
                <a:ext cx="194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AD804D0C-2CAD-12E2-35F4-33DCAFE34157}"/>
                  </a:ext>
                </a:extLst>
              </p14:cNvPr>
              <p14:cNvContentPartPr/>
              <p14:nvPr/>
            </p14:nvContentPartPr>
            <p14:xfrm>
              <a:off x="5553933" y="3513413"/>
              <a:ext cx="360" cy="2196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AD804D0C-2CAD-12E2-35F4-33DCAFE341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4933" y="3504413"/>
                <a:ext cx="1800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2EDD56C1-38FF-CCD6-2C70-D7FBFA74C757}"/>
              </a:ext>
            </a:extLst>
          </p:cNvPr>
          <p:cNvSpPr/>
          <p:nvPr/>
        </p:nvSpPr>
        <p:spPr>
          <a:xfrm>
            <a:off x="5050972" y="3131115"/>
            <a:ext cx="985761" cy="955561"/>
          </a:xfrm>
          <a:prstGeom prst="donut">
            <a:avLst>
              <a:gd name="adj" fmla="val 99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92AAB7-BFBF-C7C6-D258-A052D11DA713}"/>
              </a:ext>
            </a:extLst>
          </p:cNvPr>
          <p:cNvSpPr txBox="1"/>
          <p:nvPr/>
        </p:nvSpPr>
        <p:spPr>
          <a:xfrm>
            <a:off x="3445992" y="2963153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재장전 시 채워지는 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9B219A-DB88-4B58-608B-30ADB9952D68}"/>
              </a:ext>
            </a:extLst>
          </p:cNvPr>
          <p:cNvSpPr txBox="1"/>
          <p:nvPr/>
        </p:nvSpPr>
        <p:spPr>
          <a:xfrm>
            <a:off x="4547976" y="4114132"/>
            <a:ext cx="217895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재장전이 다 되면 비 활성화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A6E89ED-F05B-B78F-DC5B-0D0E4637C342}"/>
              </a:ext>
            </a:extLst>
          </p:cNvPr>
          <p:cNvSpPr/>
          <p:nvPr/>
        </p:nvSpPr>
        <p:spPr>
          <a:xfrm>
            <a:off x="9660467" y="4101268"/>
            <a:ext cx="2075150" cy="45438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재장전 </a:t>
            </a:r>
            <a:r>
              <a:rPr lang="ko-KR" altLang="en-US" sz="1100" dirty="0" err="1"/>
              <a:t>완료시</a:t>
            </a:r>
            <a:r>
              <a:rPr lang="ko-KR" altLang="en-US" sz="1100" dirty="0"/>
              <a:t> 꽉 </a:t>
            </a:r>
            <a:r>
              <a:rPr lang="ko-KR" altLang="en-US" sz="1100" dirty="0" err="1"/>
              <a:t>채워져있는</a:t>
            </a:r>
            <a:r>
              <a:rPr lang="ko-KR" altLang="en-US" sz="1100" dirty="0"/>
              <a:t> 이미지로 변경</a:t>
            </a:r>
          </a:p>
        </p:txBody>
      </p:sp>
    </p:spTree>
    <p:extLst>
      <p:ext uri="{BB962C8B-B14F-4D97-AF65-F5344CB8AC3E}">
        <p14:creationId xmlns:p14="http://schemas.microsoft.com/office/powerpoint/2010/main" val="363982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FD9B9B4-296F-7540-3F48-EF1E5D4E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 아이템 테이블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A8CF737-7E7C-59D3-27BD-79675CFFB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894348"/>
              </p:ext>
            </p:extLst>
          </p:nvPr>
        </p:nvGraphicFramePr>
        <p:xfrm>
          <a:off x="555537" y="803555"/>
          <a:ext cx="1108465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7044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67044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0566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18121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소비아이템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초콜렛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CA8B76B-23C2-30EA-F6AB-397369914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3226"/>
              </p:ext>
            </p:extLst>
          </p:nvPr>
        </p:nvGraphicFramePr>
        <p:xfrm>
          <a:off x="551809" y="2372296"/>
          <a:ext cx="11088382" cy="435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786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75432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2164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3631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퀘스트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90617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408792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899433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59333"/>
                  </a:ext>
                </a:extLst>
              </a:tr>
              <a:tr h="363177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760222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방문열쇠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최종 클리어를 위해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01249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습득경로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 퇴치 시 드랍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3995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426E5C9-5FD7-2648-A680-97FCD9D83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00" y="4180722"/>
            <a:ext cx="774980" cy="774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25D13A-0D09-BCB5-18F5-0646F8E62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76" y="2766485"/>
            <a:ext cx="984924" cy="662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38D6D2-1035-7FA3-067E-29DD2ACD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80" y="3435699"/>
            <a:ext cx="894220" cy="774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684D48-FF81-6556-4C41-9D23D667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14" y="4955702"/>
            <a:ext cx="818551" cy="662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A7FF00-BCCC-1814-30D1-9A2437F82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7" y="5735152"/>
            <a:ext cx="1459684" cy="729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E25EC6-0ACA-89A2-CA94-DD89503F4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662159"/>
            <a:ext cx="1921078" cy="5129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AE8D45-7328-C21B-CC8E-30A147ACB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122848"/>
            <a:ext cx="1587308" cy="4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4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3ADD88-4609-1E58-84B7-CBCBF381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 err="1"/>
              <a:t>인게임</a:t>
            </a:r>
            <a:r>
              <a:rPr lang="ko-KR" altLang="en-US" sz="3200" dirty="0"/>
              <a:t> 속 각 미션 특징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825E61-073E-83D4-F0C3-2DB21E583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873410"/>
              </p:ext>
            </p:extLst>
          </p:nvPr>
        </p:nvGraphicFramePr>
        <p:xfrm>
          <a:off x="193350" y="877078"/>
          <a:ext cx="10405707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07">
                  <a:extLst>
                    <a:ext uri="{9D8B030D-6E8A-4147-A177-3AD203B41FA5}">
                      <a16:colId xmlns:a16="http://schemas.microsoft.com/office/drawing/2014/main" val="2754187772"/>
                    </a:ext>
                  </a:extLst>
                </a:gridCol>
              </a:tblGrid>
              <a:tr h="335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1. </a:t>
                      </a:r>
                      <a:r>
                        <a:rPr lang="ko-KR" altLang="en-US" dirty="0"/>
                        <a:t>본게임은 아케이드의 방식에 따라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진행 방향은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방향 진행으로 주어진 퀘스트로 이루어져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2. </a:t>
                      </a:r>
                      <a:r>
                        <a:rPr lang="ko-KR" altLang="en-US" dirty="0"/>
                        <a:t>주어진 퀘스트 외 다른 지역을 마음대로 </a:t>
                      </a:r>
                      <a:r>
                        <a:rPr lang="ko-KR" altLang="en-US" dirty="0" err="1"/>
                        <a:t>다니는것은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EX.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을 하는 상황에서 </a:t>
                      </a:r>
                      <a:r>
                        <a:rPr lang="ko-KR" altLang="en-US" dirty="0" err="1"/>
                        <a:t>침대위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것은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를 하는 상황에서만 침대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이 해금된다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4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3. </a:t>
                      </a:r>
                      <a:r>
                        <a:rPr lang="ko-KR" altLang="en-US" b="1" dirty="0"/>
                        <a:t>각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미션시간은 </a:t>
                      </a:r>
                      <a:r>
                        <a:rPr lang="ko-KR" altLang="en-US" b="1" dirty="0" err="1"/>
                        <a:t>시작시</a:t>
                      </a:r>
                      <a:r>
                        <a:rPr lang="ko-KR" altLang="en-US" b="1" dirty="0"/>
                        <a:t> 최대한 짧게 주어질 것</a:t>
                      </a:r>
                      <a:r>
                        <a:rPr lang="en-US" altLang="ko-KR" b="1" dirty="0"/>
                        <a:t>!(</a:t>
                      </a:r>
                      <a:r>
                        <a:rPr lang="ko-KR" altLang="en-US" b="1" dirty="0"/>
                        <a:t>짧은 호흡으로 인한 플레이 긴장감 부여</a:t>
                      </a:r>
                      <a:r>
                        <a:rPr lang="en-US" altLang="ko-KR" b="1" dirty="0"/>
                        <a:t>)</a:t>
                      </a:r>
                    </a:p>
                    <a:p>
                      <a:pPr latinLnBrk="1"/>
                      <a:r>
                        <a:rPr lang="en-US" altLang="ko-KR" b="1" dirty="0"/>
                        <a:t>   </a:t>
                      </a:r>
                      <a:r>
                        <a:rPr lang="ko-KR" altLang="en-US" b="1" dirty="0"/>
                        <a:t>이로 하여금 플레이어는 미션에 집중할 수 있다</a:t>
                      </a:r>
                      <a:r>
                        <a:rPr lang="en-US" altLang="ko-KR" b="1" dirty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 </a:t>
                      </a:r>
                      <a:r>
                        <a:rPr lang="ko-KR" altLang="en-US" dirty="0"/>
                        <a:t>튜토리얼 스테이지 기준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 미션의 예시로</a:t>
                      </a:r>
                      <a:r>
                        <a:rPr lang="en-US" altLang="ko-KR" dirty="0"/>
                        <a:t>……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7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>
                          <a:solidFill>
                            <a:srgbClr val="FF0000"/>
                          </a:solidFill>
                        </a:rPr>
                        <a:t>장난감상자밑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장난감상자 밟고 침대위로 올라가 </a:t>
                      </a:r>
                      <a:r>
                        <a:rPr lang="ko-KR" altLang="en-US" dirty="0" err="1">
                          <a:solidFill>
                            <a:srgbClr val="FF0000"/>
                          </a:solidFill>
                        </a:rPr>
                        <a:t>배게밑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세트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)-&gt;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책장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강화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책장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장난감상자밑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장난감상자 밟고 침대위로 올라가 </a:t>
                      </a:r>
                      <a:r>
                        <a:rPr lang="ko-KR" altLang="en-US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배게밑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(1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세트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5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책장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강화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-&gt;</a:t>
                      </a:r>
                      <a:r>
                        <a:rPr lang="ko-KR" altLang="en-US" dirty="0" err="1">
                          <a:solidFill>
                            <a:srgbClr val="0070C0"/>
                          </a:solidFill>
                        </a:rPr>
                        <a:t>장난감상자밑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장난감상자 밟고 침대위로 올라가 </a:t>
                      </a:r>
                      <a:r>
                        <a:rPr lang="ko-KR" altLang="en-US" dirty="0" err="1">
                          <a:solidFill>
                            <a:srgbClr val="0070C0"/>
                          </a:solidFill>
                        </a:rPr>
                        <a:t>배게밑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(1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세트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2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>
                          <a:solidFill>
                            <a:srgbClr val="7030A0"/>
                          </a:solidFill>
                        </a:rPr>
                        <a:t>장난감상자밑</a:t>
                      </a:r>
                      <a:r>
                        <a:rPr lang="en-US" altLang="ko-KR" dirty="0">
                          <a:solidFill>
                            <a:srgbClr val="7030A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7030A0"/>
                          </a:solidFill>
                        </a:rPr>
                        <a:t>장난감상자 밟고 침대위로 올라가 </a:t>
                      </a:r>
                      <a:r>
                        <a:rPr lang="ko-KR" altLang="en-US" dirty="0" err="1">
                          <a:solidFill>
                            <a:srgbClr val="7030A0"/>
                          </a:solidFill>
                        </a:rPr>
                        <a:t>배게밑</a:t>
                      </a:r>
                      <a:r>
                        <a:rPr lang="en-US" altLang="ko-KR" dirty="0">
                          <a:solidFill>
                            <a:srgbClr val="7030A0"/>
                          </a:solidFill>
                        </a:rPr>
                        <a:t>(1</a:t>
                      </a:r>
                      <a:r>
                        <a:rPr lang="ko-KR" altLang="en-US" dirty="0">
                          <a:solidFill>
                            <a:srgbClr val="7030A0"/>
                          </a:solidFill>
                        </a:rPr>
                        <a:t>세트</a:t>
                      </a:r>
                      <a:r>
                        <a:rPr lang="en-US" altLang="ko-KR" dirty="0">
                          <a:solidFill>
                            <a:srgbClr val="7030A0"/>
                          </a:solidFill>
                        </a:rPr>
                        <a:t>)-&gt;</a:t>
                      </a:r>
                      <a:r>
                        <a:rPr lang="ko-KR" altLang="en-US" dirty="0">
                          <a:solidFill>
                            <a:srgbClr val="7030A0"/>
                          </a:solidFill>
                        </a:rPr>
                        <a:t>강화</a:t>
                      </a:r>
                      <a:r>
                        <a:rPr lang="en-US" altLang="ko-KR" dirty="0">
                          <a:solidFill>
                            <a:srgbClr val="7030A0"/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rgbClr val="7030A0"/>
                          </a:solidFill>
                        </a:rPr>
                        <a:t>책장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52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2</a:t>
                      </a:r>
                      <a:r>
                        <a:rPr lang="ko-KR" altLang="en-US" dirty="0"/>
                        <a:t>단계 미션의 수행순서는 상단처럼 다양한 경우의 수가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84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 </a:t>
                      </a:r>
                      <a:r>
                        <a:rPr lang="ko-KR" altLang="en-US" b="1" dirty="0"/>
                        <a:t>퀘스트 아이템 입수 퀘스트의 경우 아이템 주변의 </a:t>
                      </a:r>
                      <a:r>
                        <a:rPr lang="ko-KR" altLang="en-US" b="1" dirty="0" err="1"/>
                        <a:t>몬스터들을</a:t>
                      </a:r>
                      <a:r>
                        <a:rPr lang="ko-KR" altLang="en-US" b="1" dirty="0"/>
                        <a:t> 모두 퇴치해야 상호작용 가능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   (</a:t>
                      </a:r>
                      <a:r>
                        <a:rPr lang="ko-KR" altLang="en-US" b="1" dirty="0" err="1"/>
                        <a:t>몬스터들이</a:t>
                      </a:r>
                      <a:r>
                        <a:rPr lang="ko-KR" altLang="en-US" b="1" dirty="0"/>
                        <a:t> 퀘스트 아이템을 입수하지 못하게 지킨다는 설정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79806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D36C46-6283-094D-32C6-FE80F06BC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51608"/>
              </p:ext>
            </p:extLst>
          </p:nvPr>
        </p:nvGraphicFramePr>
        <p:xfrm>
          <a:off x="193350" y="5787037"/>
          <a:ext cx="1040570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5706">
                  <a:extLst>
                    <a:ext uri="{9D8B030D-6E8A-4147-A177-3AD203B41FA5}">
                      <a16:colId xmlns:a16="http://schemas.microsoft.com/office/drawing/2014/main" val="4267002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 스테이지에서는 왜 유독 자유성이 보장되지 않는가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스테이지는 엄연히 본 게임의 하는 방법을 알려주는 튜토리얼 스테이지이기 때문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66679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A49518-FFE0-6C2A-398D-821AC64D0491}"/>
              </a:ext>
            </a:extLst>
          </p:cNvPr>
          <p:cNvGrpSpPr/>
          <p:nvPr/>
        </p:nvGrpSpPr>
        <p:grpSpPr>
          <a:xfrm>
            <a:off x="8681443" y="2858994"/>
            <a:ext cx="3181740" cy="2186104"/>
            <a:chOff x="8910733" y="2896704"/>
            <a:chExt cx="3181740" cy="24937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2BB3A4-7CB6-5C3A-1512-293F41E31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0733" y="3429001"/>
              <a:ext cx="3181739" cy="1961432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16F157-F7C1-89E3-A1EF-452FB8EE8ECF}"/>
                </a:ext>
              </a:extLst>
            </p:cNvPr>
            <p:cNvSpPr/>
            <p:nvPr/>
          </p:nvSpPr>
          <p:spPr>
            <a:xfrm>
              <a:off x="11112759" y="3680467"/>
              <a:ext cx="979714" cy="86774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9DEF0F5A-5A25-14CD-EF07-E3E3CE852910}"/>
                </a:ext>
              </a:extLst>
            </p:cNvPr>
            <p:cNvSpPr/>
            <p:nvPr/>
          </p:nvSpPr>
          <p:spPr>
            <a:xfrm>
              <a:off x="8910733" y="2896704"/>
              <a:ext cx="3181739" cy="5322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퀘스트 진행방향 예시</a:t>
              </a: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A6B70E-3C7D-2567-ACE2-016DA9F58BF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857102" y="1446759"/>
            <a:ext cx="415211" cy="1412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CE4FD9B-38D3-DDFF-BA2C-8F9F5990B1CE}"/>
              </a:ext>
            </a:extLst>
          </p:cNvPr>
          <p:cNvSpPr/>
          <p:nvPr/>
        </p:nvSpPr>
        <p:spPr>
          <a:xfrm>
            <a:off x="193350" y="782309"/>
            <a:ext cx="10518193" cy="5459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44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4AE09D-DB62-82C8-45B5-4ECE75DE42E2}"/>
              </a:ext>
            </a:extLst>
          </p:cNvPr>
          <p:cNvGrpSpPr/>
          <p:nvPr/>
        </p:nvGrpSpPr>
        <p:grpSpPr>
          <a:xfrm>
            <a:off x="834312" y="2392794"/>
            <a:ext cx="10523376" cy="1805980"/>
            <a:chOff x="307910" y="312068"/>
            <a:chExt cx="10523376" cy="1805980"/>
          </a:xfrm>
        </p:grpSpPr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09F1215C-66D7-0F94-C8C9-50412E50057E}"/>
                </a:ext>
              </a:extLst>
            </p:cNvPr>
            <p:cNvSpPr/>
            <p:nvPr/>
          </p:nvSpPr>
          <p:spPr>
            <a:xfrm>
              <a:off x="1771262" y="371147"/>
              <a:ext cx="9060024" cy="11196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/>
                <a:t>세아야</a:t>
              </a:r>
              <a:r>
                <a:rPr lang="en-US" altLang="ko-KR" dirty="0"/>
                <a:t>! </a:t>
              </a:r>
              <a:r>
                <a:rPr lang="ko-KR" altLang="en-US" dirty="0"/>
                <a:t>이 난관을 </a:t>
              </a:r>
              <a:r>
                <a:rPr lang="ko-KR" altLang="en-US" dirty="0" err="1"/>
                <a:t>헤쳐나가기</a:t>
              </a:r>
              <a:r>
                <a:rPr lang="ko-KR" altLang="en-US" dirty="0"/>
                <a:t> 위해서는 먼저 우리에게 도움을 줄 </a:t>
              </a:r>
              <a:r>
                <a:rPr lang="en-US" altLang="ko-KR" dirty="0"/>
                <a:t>NPC</a:t>
              </a:r>
              <a:r>
                <a:rPr lang="ko-KR" altLang="en-US" dirty="0"/>
                <a:t>부터 구해야 해</a:t>
              </a:r>
              <a:r>
                <a:rPr lang="en-US" altLang="ko-KR" dirty="0"/>
                <a:t>!</a:t>
              </a:r>
            </a:p>
            <a:p>
              <a:r>
                <a:rPr lang="ko-KR" altLang="en-US" dirty="0"/>
                <a:t>내가 알기론 그 중 한 사람이 </a:t>
              </a:r>
              <a:r>
                <a:rPr lang="ko-KR" altLang="en-US" dirty="0" err="1"/>
                <a:t>몬스터들한테</a:t>
              </a:r>
              <a:r>
                <a:rPr lang="ko-KR" altLang="en-US" dirty="0"/>
                <a:t> 책상 밑 </a:t>
              </a:r>
              <a:r>
                <a:rPr lang="ko-KR" altLang="en-US" dirty="0" err="1"/>
                <a:t>으로</a:t>
              </a:r>
              <a:r>
                <a:rPr lang="ko-KR" altLang="en-US" dirty="0"/>
                <a:t> 잡혀갔다고 하거든</a:t>
              </a:r>
              <a:r>
                <a:rPr lang="en-US" altLang="ko-KR" dirty="0"/>
                <a:t>?</a:t>
              </a:r>
            </a:p>
            <a:p>
              <a:r>
                <a:rPr lang="ko-KR" altLang="en-US" dirty="0"/>
                <a:t>찾아서 구하도록 하자</a:t>
              </a:r>
              <a:r>
                <a:rPr lang="en-US" altLang="ko-KR" dirty="0"/>
                <a:t>! </a:t>
              </a:r>
              <a:r>
                <a:rPr lang="ko-KR" altLang="en-US" dirty="0"/>
                <a:t>후에 너에게 도움을 줄 지도 몰라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B21A1F-B8DD-1486-2938-42CC7E3A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2635F2C6-AA06-0500-4E4E-EAFB76798F1F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23" name="제목 3">
            <a:extLst>
              <a:ext uri="{FF2B5EF4-FFF2-40B4-BE49-F238E27FC236}">
                <a16:creationId xmlns:a16="http://schemas.microsoft.com/office/drawing/2014/main" id="{BF8BD3F3-02C3-27B9-8CE7-F45566DB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1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169C5A95-DB1E-C994-6DB1-F29EEAF18D6D}"/>
              </a:ext>
            </a:extLst>
          </p:cNvPr>
          <p:cNvSpPr/>
          <p:nvPr/>
        </p:nvSpPr>
        <p:spPr>
          <a:xfrm>
            <a:off x="834312" y="5038530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</a:t>
            </a:r>
            <a:r>
              <a:rPr lang="ko-KR" altLang="en-US" dirty="0"/>
              <a:t>플레이어 첫 스테이지 입장 직후</a:t>
            </a:r>
          </a:p>
        </p:txBody>
      </p:sp>
    </p:spTree>
    <p:extLst>
      <p:ext uri="{BB962C8B-B14F-4D97-AF65-F5344CB8AC3E}">
        <p14:creationId xmlns:p14="http://schemas.microsoft.com/office/powerpoint/2010/main" val="2648209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969893"/>
              </p:ext>
            </p:extLst>
          </p:nvPr>
        </p:nvGraphicFramePr>
        <p:xfrm>
          <a:off x="2030810" y="4180395"/>
          <a:ext cx="8128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:  </a:t>
                      </a:r>
                      <a:r>
                        <a:rPr lang="ko-KR" altLang="en-US" sz="1100" dirty="0"/>
                        <a:t>뭐든지 뚝딱 아저씨를 구하자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</a:t>
                      </a:r>
                      <a:r>
                        <a:rPr lang="ko-KR" altLang="en-US" sz="1100"/>
                        <a:t>밑 의자 안쪽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앞으로의 여정에 도움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아이템 강화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을 줄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이기 때문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퀘스트 시작 시 책상 밑으로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구출해야 하는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는 몬스터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원거리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한테 </a:t>
                      </a:r>
                      <a:r>
                        <a:rPr lang="ko-KR" altLang="en-US" sz="1100" dirty="0" err="1"/>
                        <a:t>잡혀있는</a:t>
                      </a:r>
                      <a:r>
                        <a:rPr lang="ko-KR" altLang="en-US" sz="1100" dirty="0"/>
                        <a:t> 상황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마리를 물리치고 나서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상호작용시 퀘스트 완료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F8DE59C-9AF4-9271-3611-498690BE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10" y="656919"/>
            <a:ext cx="7420404" cy="3345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DF05D0B-604E-1AC1-DB87-B176A2800E0B}"/>
              </a:ext>
            </a:extLst>
          </p:cNvPr>
          <p:cNvSpPr/>
          <p:nvPr/>
        </p:nvSpPr>
        <p:spPr>
          <a:xfrm>
            <a:off x="4689446" y="2239861"/>
            <a:ext cx="2860646" cy="2508308"/>
          </a:xfrm>
          <a:custGeom>
            <a:avLst/>
            <a:gdLst>
              <a:gd name="connsiteX0" fmla="*/ 0 w 1449303"/>
              <a:gd name="connsiteY0" fmla="*/ 3424334 h 3424334"/>
              <a:gd name="connsiteX1" fmla="*/ 1446245 w 1449303"/>
              <a:gd name="connsiteY1" fmla="*/ 1436914 h 3424334"/>
              <a:gd name="connsiteX2" fmla="*/ 401216 w 1449303"/>
              <a:gd name="connsiteY2" fmla="*/ 0 h 342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9303" h="3424334">
                <a:moveTo>
                  <a:pt x="0" y="3424334"/>
                </a:moveTo>
                <a:cubicBezTo>
                  <a:pt x="689688" y="2715985"/>
                  <a:pt x="1379376" y="2007636"/>
                  <a:pt x="1446245" y="1436914"/>
                </a:cubicBezTo>
                <a:cubicBezTo>
                  <a:pt x="1513114" y="866192"/>
                  <a:pt x="461865" y="205273"/>
                  <a:pt x="40121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0FF82AC3-B805-9D3C-8E7A-B0C2A6E9DFF6}"/>
              </a:ext>
            </a:extLst>
          </p:cNvPr>
          <p:cNvSpPr/>
          <p:nvPr/>
        </p:nvSpPr>
        <p:spPr>
          <a:xfrm rot="18059365">
            <a:off x="5175337" y="2062580"/>
            <a:ext cx="373225" cy="35456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FCA2081-FEA5-F3DF-E757-3CD868ED3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6" y="914697"/>
            <a:ext cx="2419998" cy="2847268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1CFB406-0EAE-495D-786A-6448047A3769}"/>
              </a:ext>
            </a:extLst>
          </p:cNvPr>
          <p:cNvSpPr/>
          <p:nvPr/>
        </p:nvSpPr>
        <p:spPr>
          <a:xfrm>
            <a:off x="625206" y="2388511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B3F06D-0607-913B-4FD2-F178C348B05E}"/>
              </a:ext>
            </a:extLst>
          </p:cNvPr>
          <p:cNvCxnSpPr>
            <a:endCxn id="20" idx="6"/>
          </p:cNvCxnSpPr>
          <p:nvPr/>
        </p:nvCxnSpPr>
        <p:spPr>
          <a:xfrm flipH="1">
            <a:off x="2303678" y="2147582"/>
            <a:ext cx="2469658" cy="927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08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D1E9E9-A9BE-43A0-28A9-C31D4237F15E}"/>
              </a:ext>
            </a:extLst>
          </p:cNvPr>
          <p:cNvGrpSpPr/>
          <p:nvPr/>
        </p:nvGrpSpPr>
        <p:grpSpPr>
          <a:xfrm>
            <a:off x="923730" y="2402126"/>
            <a:ext cx="10523376" cy="1805980"/>
            <a:chOff x="307910" y="312068"/>
            <a:chExt cx="10523376" cy="1805980"/>
          </a:xfrm>
        </p:grpSpPr>
        <p:sp>
          <p:nvSpPr>
            <p:cNvPr id="15" name="순서도: 처리 14">
              <a:extLst>
                <a:ext uri="{FF2B5EF4-FFF2-40B4-BE49-F238E27FC236}">
                  <a16:creationId xmlns:a16="http://schemas.microsoft.com/office/drawing/2014/main" id="{BAE84FAB-08BA-2C2F-2D1F-6CBF7B906613}"/>
                </a:ext>
              </a:extLst>
            </p:cNvPr>
            <p:cNvSpPr/>
            <p:nvPr/>
          </p:nvSpPr>
          <p:spPr>
            <a:xfrm>
              <a:off x="1771262" y="371147"/>
              <a:ext cx="9060024" cy="11196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자</a:t>
              </a:r>
              <a:r>
                <a:rPr lang="en-US" altLang="ko-KR" dirty="0"/>
                <a:t>, NPC</a:t>
              </a:r>
              <a:r>
                <a:rPr lang="ko-KR" altLang="en-US" dirty="0"/>
                <a:t>를 구하는데 성공하다니 대단한데</a:t>
              </a:r>
              <a:r>
                <a:rPr lang="en-US" altLang="ko-KR" dirty="0"/>
                <a:t>, </a:t>
              </a:r>
              <a:r>
                <a:rPr lang="ko-KR" altLang="en-US" dirty="0"/>
                <a:t>하지만 청소할 곳은 이곳 뿐 만이 아니니까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이 방에서 나갈 방법을 찾아보자</a:t>
              </a:r>
              <a:r>
                <a:rPr lang="en-US" altLang="ko-KR" dirty="0"/>
                <a:t>, </a:t>
              </a:r>
              <a:r>
                <a:rPr lang="ko-KR" altLang="en-US" dirty="0" err="1"/>
                <a:t>방문열쇠는</a:t>
              </a:r>
              <a:r>
                <a:rPr lang="ko-KR" altLang="en-US" dirty="0"/>
                <a:t> 너가 중요한걸 </a:t>
              </a:r>
              <a:r>
                <a:rPr lang="ko-KR" altLang="en-US" dirty="0" err="1"/>
                <a:t>넣어놓는</a:t>
              </a:r>
              <a:endParaRPr lang="en-US" altLang="ko-KR" dirty="0"/>
            </a:p>
            <a:p>
              <a:r>
                <a:rPr lang="ko-KR" altLang="en-US" dirty="0"/>
                <a:t>퍼즐상자에 있으니까 먼저 여기저기 </a:t>
              </a:r>
              <a:r>
                <a:rPr lang="ko-KR" altLang="en-US" dirty="0" err="1"/>
                <a:t>흩어져있는</a:t>
              </a:r>
              <a:r>
                <a:rPr lang="ko-KR" altLang="en-US" dirty="0"/>
                <a:t> 퍼즐조각부터 찾아보도록 하자고</a:t>
              </a:r>
              <a:r>
                <a:rPr lang="en-US" altLang="ko-KR" dirty="0"/>
                <a:t> 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67991D0-B4C8-006A-E8EA-91795944B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B8B737F8-9982-CCD0-D1A8-738E81E5CF7F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6" name="제목 3">
            <a:extLst>
              <a:ext uri="{FF2B5EF4-FFF2-40B4-BE49-F238E27FC236}">
                <a16:creationId xmlns:a16="http://schemas.microsoft.com/office/drawing/2014/main" id="{ECC0BDB2-FC64-692B-F38F-A3C5DE3B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2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7FAFC5F-5185-73C5-D816-B0794C97F796}"/>
              </a:ext>
            </a:extLst>
          </p:cNvPr>
          <p:cNvSpPr/>
          <p:nvPr/>
        </p:nvSpPr>
        <p:spPr>
          <a:xfrm>
            <a:off x="923730" y="4989562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 </a:t>
            </a:r>
            <a:r>
              <a:rPr lang="ko-KR" altLang="en-US" dirty="0"/>
              <a:t>미션</a:t>
            </a:r>
            <a:r>
              <a:rPr lang="en-US" altLang="ko-KR" dirty="0"/>
              <a:t>1 </a:t>
            </a:r>
            <a:r>
              <a:rPr lang="ko-KR" altLang="en-US" dirty="0"/>
              <a:t>클리어 직후</a:t>
            </a:r>
          </a:p>
        </p:txBody>
      </p:sp>
    </p:spTree>
    <p:extLst>
      <p:ext uri="{BB962C8B-B14F-4D97-AF65-F5344CB8AC3E}">
        <p14:creationId xmlns:p14="http://schemas.microsoft.com/office/powerpoint/2010/main" val="2940712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462773"/>
              </p:ext>
            </p:extLst>
          </p:nvPr>
        </p:nvGraphicFramePr>
        <p:xfrm>
          <a:off x="2030810" y="5056556"/>
          <a:ext cx="81280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6773335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 :  </a:t>
                      </a:r>
                      <a:r>
                        <a:rPr lang="ko-KR" altLang="en-US" sz="1100" dirty="0"/>
                        <a:t>퍼즐상자의 퍼즐조각을 모아 </a:t>
                      </a:r>
                      <a:r>
                        <a:rPr lang="ko-KR" altLang="en-US" sz="1100" dirty="0" err="1"/>
                        <a:t>방문열쇠를</a:t>
                      </a:r>
                      <a:r>
                        <a:rPr lang="ko-KR" altLang="en-US" sz="1100" dirty="0"/>
                        <a:t> 획득하자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장난감상자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책장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 밑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뭐든지 뚝딱 아저씨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찾아야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방을 빠져나가 스테이지를 클리어해야 하기 때문에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CB2D43D-B733-206D-1073-65C364477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10" y="875133"/>
            <a:ext cx="8128002" cy="3959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525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60A971-F360-BBF8-1E03-22569B749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10" y="875133"/>
            <a:ext cx="8128002" cy="347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13557"/>
              </p:ext>
            </p:extLst>
          </p:nvPr>
        </p:nvGraphicFramePr>
        <p:xfrm>
          <a:off x="2030810" y="4557900"/>
          <a:ext cx="81280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2-1 :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 상자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장난감상자 앞으로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장난감상자에 가까이 붙으면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상자가 반짝거리는데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이때 상호작용키 누르면 됨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 누르는 순간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퍼즐조각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입수</a:t>
                      </a:r>
                      <a:r>
                        <a:rPr lang="en-US" altLang="ko-KR" sz="1100" dirty="0"/>
                        <a:t> 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4546833" y="2751589"/>
            <a:ext cx="1753300" cy="243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7CD8F3E8-66FB-B53D-BD49-2B26CB1E5FB1}"/>
              </a:ext>
            </a:extLst>
          </p:cNvPr>
          <p:cNvSpPr/>
          <p:nvPr/>
        </p:nvSpPr>
        <p:spPr>
          <a:xfrm>
            <a:off x="5897461" y="2139193"/>
            <a:ext cx="805343" cy="612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09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5D973-0D12-9321-6FC8-00B2056E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73185"/>
            <a:ext cx="9927774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400004"/>
              </p:ext>
            </p:extLst>
          </p:nvPr>
        </p:nvGraphicFramePr>
        <p:xfrm>
          <a:off x="1390259" y="4180395"/>
          <a:ext cx="992777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2-2 :   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베개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장난감상자와 상호작용후 장난감 상자는 침대 발치 쪽으로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이동된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장난감상자에 가까이 붙으면 </a:t>
                      </a:r>
                      <a:r>
                        <a:rPr lang="en-US" altLang="ko-KR" sz="1100" dirty="0"/>
                        <a:t>'</a:t>
                      </a:r>
                      <a:r>
                        <a:rPr lang="ko-KR" altLang="en-US" sz="1100" dirty="0"/>
                        <a:t>↑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표시가 생기는데 이때 상호작용키를 누르면 상자위로 이동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장난감 상자 위에서 </a:t>
                      </a:r>
                      <a:r>
                        <a:rPr lang="ko-KR" altLang="en-US" sz="1100" dirty="0" err="1"/>
                        <a:t>몬스터들을</a:t>
                      </a:r>
                      <a:r>
                        <a:rPr lang="ko-KR" altLang="en-US" sz="1100" dirty="0"/>
                        <a:t> 물리치고 </a:t>
                      </a:r>
                      <a:r>
                        <a:rPr lang="ko-KR" altLang="en-US" sz="1100" dirty="0" err="1"/>
                        <a:t>침대쪽으로</a:t>
                      </a:r>
                      <a:r>
                        <a:rPr lang="ko-KR" altLang="en-US" sz="1100" dirty="0"/>
                        <a:t> 붙으면 </a:t>
                      </a:r>
                      <a:r>
                        <a:rPr lang="en-US" altLang="ko-KR" sz="1100" dirty="0"/>
                        <a:t>'</a:t>
                      </a:r>
                      <a:r>
                        <a:rPr lang="ko-KR" altLang="en-US" sz="1100" dirty="0"/>
                        <a:t>↑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표시가 생기는데 이때 상호작용키를 누르면 상자위로 이동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4. </a:t>
                      </a:r>
                      <a:r>
                        <a:rPr lang="ko-KR" altLang="en-US" sz="1100" dirty="0"/>
                        <a:t>침대위의 </a:t>
                      </a:r>
                      <a:r>
                        <a:rPr lang="ko-KR" altLang="en-US" sz="1100" dirty="0" err="1"/>
                        <a:t>몬스터들을</a:t>
                      </a:r>
                      <a:r>
                        <a:rPr lang="ko-KR" altLang="en-US" sz="1100" dirty="0"/>
                        <a:t> 물리친 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베개에 가까이 붙으면 빛이 나는데 이때 상호작용키 누르면 퍼즐조각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입수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0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초콜릿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V="1">
            <a:off x="6690049" y="3004172"/>
            <a:ext cx="2026112" cy="1963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43BF5BF-1F1B-BD65-A7E2-1AAC757A0710}"/>
              </a:ext>
            </a:extLst>
          </p:cNvPr>
          <p:cNvSpPr/>
          <p:nvPr/>
        </p:nvSpPr>
        <p:spPr>
          <a:xfrm>
            <a:off x="2338775" y="1492692"/>
            <a:ext cx="1390817" cy="985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BF747264-EB10-D49F-E9B7-DB21157951C3}"/>
              </a:ext>
            </a:extLst>
          </p:cNvPr>
          <p:cNvCxnSpPr>
            <a:cxnSpLocks/>
            <a:endCxn id="19" idx="2"/>
          </p:cNvCxnSpPr>
          <p:nvPr/>
        </p:nvCxnSpPr>
        <p:spPr>
          <a:xfrm rot="16200000" flipV="1">
            <a:off x="610135" y="3714060"/>
            <a:ext cx="4230823" cy="773541"/>
          </a:xfrm>
          <a:prstGeom prst="curvedConnector4">
            <a:avLst>
              <a:gd name="adj1" fmla="val 19194"/>
              <a:gd name="adj2" fmla="val 1295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3C83E208-50EE-7750-DF6C-09341A3F6FD5}"/>
              </a:ext>
            </a:extLst>
          </p:cNvPr>
          <p:cNvSpPr/>
          <p:nvPr/>
        </p:nvSpPr>
        <p:spPr>
          <a:xfrm>
            <a:off x="8538919" y="1925460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8C35C8FE-26D4-E858-DA0F-F528139FC208}"/>
              </a:ext>
            </a:extLst>
          </p:cNvPr>
          <p:cNvSpPr/>
          <p:nvPr/>
        </p:nvSpPr>
        <p:spPr>
          <a:xfrm flipV="1">
            <a:off x="9769335" y="2536569"/>
            <a:ext cx="167779" cy="362824"/>
          </a:xfrm>
          <a:prstGeom prst="downArrow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A293C97-EB90-91F7-CB54-5FF3E7348688}"/>
              </a:ext>
            </a:extLst>
          </p:cNvPr>
          <p:cNvSpPr/>
          <p:nvPr/>
        </p:nvSpPr>
        <p:spPr>
          <a:xfrm flipV="1">
            <a:off x="8856675" y="2115322"/>
            <a:ext cx="167779" cy="362824"/>
          </a:xfrm>
          <a:prstGeom prst="downArrow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E1FE07A-7F68-2347-02DB-99E0CA172C07}"/>
              </a:ext>
            </a:extLst>
          </p:cNvPr>
          <p:cNvCxnSpPr>
            <a:stCxn id="31" idx="0"/>
            <a:endCxn id="30" idx="0"/>
          </p:cNvCxnSpPr>
          <p:nvPr/>
        </p:nvCxnSpPr>
        <p:spPr>
          <a:xfrm rot="16200000" flipH="1">
            <a:off x="9186272" y="2232439"/>
            <a:ext cx="421247" cy="912660"/>
          </a:xfrm>
          <a:prstGeom prst="bentConnector3">
            <a:avLst>
              <a:gd name="adj1" fmla="val 154267"/>
            </a:avLst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B97AA24-99FE-C61E-C69A-87D5ED6307A4}"/>
              </a:ext>
            </a:extLst>
          </p:cNvPr>
          <p:cNvCxnSpPr/>
          <p:nvPr/>
        </p:nvCxnSpPr>
        <p:spPr>
          <a:xfrm flipH="1">
            <a:off x="9378155" y="3145872"/>
            <a:ext cx="18740" cy="21895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DC21907-4B35-AFBE-E5FE-FD4715ED05A4}"/>
              </a:ext>
            </a:extLst>
          </p:cNvPr>
          <p:cNvCxnSpPr>
            <a:cxnSpLocks/>
          </p:cNvCxnSpPr>
          <p:nvPr/>
        </p:nvCxnSpPr>
        <p:spPr>
          <a:xfrm>
            <a:off x="9396895" y="3145872"/>
            <a:ext cx="828148" cy="25607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0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070E195A-8630-7BC7-1967-04235331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기획문서를 보기 전 간략한 설명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38D26D2-6B0D-817B-95AF-2DFB34048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442663"/>
              </p:ext>
            </p:extLst>
          </p:nvPr>
        </p:nvGraphicFramePr>
        <p:xfrm>
          <a:off x="429237" y="811945"/>
          <a:ext cx="11333526" cy="50486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3526">
                  <a:extLst>
                    <a:ext uri="{9D8B030D-6E8A-4147-A177-3AD203B41FA5}">
                      <a16:colId xmlns:a16="http://schemas.microsoft.com/office/drawing/2014/main" val="839765213"/>
                    </a:ext>
                  </a:extLst>
                </a:gridCol>
              </a:tblGrid>
              <a:tr h="42123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dirty="0"/>
                        <a:t>본 게임의 특징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54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1. </a:t>
                      </a:r>
                      <a:r>
                        <a:rPr lang="ko-KR" altLang="en-US" b="1" u="sng" dirty="0"/>
                        <a:t>미션을 주축으로 삼아 플레이가 진행되는 고전게임방식의 레벨디자인</a:t>
                      </a:r>
                      <a:r>
                        <a:rPr lang="en-US" altLang="ko-KR" b="1" u="sng" dirty="0"/>
                        <a:t>(</a:t>
                      </a:r>
                      <a:r>
                        <a:rPr lang="ko-KR" altLang="en-US" b="1" u="sng" dirty="0">
                          <a:solidFill>
                            <a:srgbClr val="FF0000"/>
                          </a:solidFill>
                        </a:rPr>
                        <a:t>자유도 제한</a:t>
                      </a:r>
                      <a:r>
                        <a:rPr lang="en-US" altLang="ko-KR" b="1" u="sng" dirty="0"/>
                        <a:t>)(</a:t>
                      </a:r>
                      <a:r>
                        <a:rPr lang="ko-KR" altLang="en-US" b="1" u="sng" dirty="0"/>
                        <a:t>하단 사진 참조</a:t>
                      </a:r>
                      <a:r>
                        <a:rPr lang="en-US" altLang="ko-KR" b="1" u="sng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631696"/>
                  </a:ext>
                </a:extLst>
              </a:tr>
              <a:tr h="20838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6325"/>
                  </a:ext>
                </a:extLst>
              </a:tr>
              <a:tr h="427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     (</a:t>
                      </a:r>
                      <a:r>
                        <a:rPr lang="ko-KR" altLang="en-US" dirty="0" err="1"/>
                        <a:t>닌자베이스볼베트맨</a:t>
                      </a:r>
                      <a:r>
                        <a:rPr lang="en-US" altLang="ko-KR" dirty="0"/>
                        <a:t>)                   (</a:t>
                      </a:r>
                      <a:r>
                        <a:rPr lang="ko-KR" altLang="en-US" dirty="0"/>
                        <a:t>던전 앤 드래곤</a:t>
                      </a:r>
                      <a:r>
                        <a:rPr lang="en-US" altLang="ko-KR" dirty="0"/>
                        <a:t>2)                               (</a:t>
                      </a:r>
                      <a:r>
                        <a:rPr lang="ko-KR" altLang="en-US" dirty="0"/>
                        <a:t>메탈슬러그</a:t>
                      </a:r>
                      <a:r>
                        <a:rPr lang="en-US" altLang="ko-KR" dirty="0"/>
                        <a:t>3)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        </a:t>
                      </a:r>
                      <a:r>
                        <a:rPr lang="ko-KR" altLang="en-US" dirty="0"/>
                        <a:t>출처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나무위키                      출처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스팀 스크린샷                        출처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스팀 스크린샷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82656"/>
                  </a:ext>
                </a:extLst>
              </a:tr>
              <a:tr h="385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&lt;</a:t>
                      </a:r>
                      <a:r>
                        <a:rPr lang="ko-KR" altLang="en-US" dirty="0"/>
                        <a:t>시점만 </a:t>
                      </a: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로 </a:t>
                      </a:r>
                      <a:r>
                        <a:rPr lang="ko-KR" altLang="en-US" dirty="0" err="1"/>
                        <a:t>바뀌었을뿐</a:t>
                      </a:r>
                      <a:r>
                        <a:rPr lang="en-US" altLang="ko-KR"/>
                        <a:t>,,</a:t>
                      </a:r>
                      <a:r>
                        <a:rPr lang="ko-KR" altLang="en-US" dirty="0"/>
                        <a:t> 진행방향이 정해지면 이에 맞춰 움직이는 방식이다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스테이지 </a:t>
                      </a:r>
                      <a:r>
                        <a:rPr lang="ko-KR" altLang="en-US" dirty="0" err="1"/>
                        <a:t>클리어식</a:t>
                      </a:r>
                      <a:r>
                        <a:rPr lang="en-US" altLang="ko-KR" dirty="0"/>
                        <a:t>)&gt;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103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62573"/>
                  </a:ext>
                </a:extLst>
              </a:tr>
              <a:tr h="420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단순하고 선형적인 스토리라인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42241"/>
                  </a:ext>
                </a:extLst>
              </a:tr>
              <a:tr h="352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미션 당 제한시간이 있어 짧은 호흡의 연속으로 이루어지는 볼륨은 없어도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짧고굵은</a:t>
                      </a:r>
                      <a:r>
                        <a:rPr lang="ko-KR" altLang="en-US" dirty="0"/>
                        <a:t> 재미유도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9954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D711400-213C-4B40-9348-0CFA357D5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18" y="1593907"/>
            <a:ext cx="4004345" cy="21056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D6B68E-A943-C2AE-DFD0-D4FA877D1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81" y="1593907"/>
            <a:ext cx="3782037" cy="20929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661D06-3CCE-3F5C-E412-1B6A755B2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7" y="1593907"/>
            <a:ext cx="3547145" cy="210563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ECA949-1764-F762-72BC-BAA54A919807}"/>
              </a:ext>
            </a:extLst>
          </p:cNvPr>
          <p:cNvCxnSpPr/>
          <p:nvPr/>
        </p:nvCxnSpPr>
        <p:spPr>
          <a:xfrm>
            <a:off x="429237" y="4890782"/>
            <a:ext cx="11333526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DEDC2CC-C224-0227-AABC-895136884D10}"/>
                  </a:ext>
                </a:extLst>
              </p14:cNvPr>
              <p14:cNvContentPartPr/>
              <p14:nvPr/>
            </p14:nvContentPartPr>
            <p14:xfrm>
              <a:off x="8019400" y="1392100"/>
              <a:ext cx="11829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DEDC2CC-C224-0227-AABC-895136884D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5760" y="1284460"/>
                <a:ext cx="1290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EFC050A-EF5B-2908-78DD-F9FEE21334CE}"/>
                  </a:ext>
                </a:extLst>
              </p14:cNvPr>
              <p14:cNvContentPartPr/>
              <p14:nvPr/>
            </p14:nvContentPartPr>
            <p14:xfrm>
              <a:off x="821920" y="1391380"/>
              <a:ext cx="4068000" cy="432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EFC050A-EF5B-2908-78DD-F9FEE21334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920" y="1283740"/>
                <a:ext cx="4175640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296FD00A-6A38-E0CF-84EE-61EB4DFDBBCE}"/>
              </a:ext>
            </a:extLst>
          </p:cNvPr>
          <p:cNvSpPr/>
          <p:nvPr/>
        </p:nvSpPr>
        <p:spPr>
          <a:xfrm>
            <a:off x="9336946" y="1593907"/>
            <a:ext cx="847288" cy="3523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402A75E-6906-9FF8-FF36-35CC7165D849}"/>
              </a:ext>
            </a:extLst>
          </p:cNvPr>
          <p:cNvSpPr/>
          <p:nvPr/>
        </p:nvSpPr>
        <p:spPr>
          <a:xfrm>
            <a:off x="1779165" y="1598630"/>
            <a:ext cx="847288" cy="284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D62BD25-64DA-382C-D39D-A37E0C2491C6}"/>
              </a:ext>
            </a:extLst>
          </p:cNvPr>
          <p:cNvCxnSpPr>
            <a:cxnSpLocks/>
            <a:endCxn id="22" idx="4"/>
          </p:cNvCxnSpPr>
          <p:nvPr/>
        </p:nvCxnSpPr>
        <p:spPr>
          <a:xfrm flipH="1" flipV="1">
            <a:off x="2202809" y="1883200"/>
            <a:ext cx="8350541" cy="38045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FEDE463-D98E-61AD-86A4-C42FF381349A}"/>
              </a:ext>
            </a:extLst>
          </p:cNvPr>
          <p:cNvCxnSpPr>
            <a:cxnSpLocks/>
            <a:endCxn id="21" idx="4"/>
          </p:cNvCxnSpPr>
          <p:nvPr/>
        </p:nvCxnSpPr>
        <p:spPr>
          <a:xfrm flipH="1" flipV="1">
            <a:off x="9760590" y="1946246"/>
            <a:ext cx="792760" cy="37414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999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94637"/>
              </p:ext>
            </p:extLst>
          </p:nvPr>
        </p:nvGraphicFramePr>
        <p:xfrm>
          <a:off x="1390259" y="4180395"/>
          <a:ext cx="9927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2-3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책장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책장으로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책장의 맨 </a:t>
                      </a:r>
                      <a:r>
                        <a:rPr lang="ko-KR" altLang="en-US" sz="1100" dirty="0" err="1"/>
                        <a:t>밑칸</a:t>
                      </a:r>
                      <a:r>
                        <a:rPr lang="ko-KR" altLang="en-US" sz="1100" dirty="0"/>
                        <a:t> 쪽 책들과 접촉하다가 퍼즐조각이 </a:t>
                      </a:r>
                      <a:r>
                        <a:rPr lang="ko-KR" altLang="en-US" sz="1100" dirty="0" err="1"/>
                        <a:t>숨겨져있는</a:t>
                      </a:r>
                      <a:r>
                        <a:rPr lang="ko-KR" altLang="en-US" sz="1100" dirty="0"/>
                        <a:t> 책에 닿으면 책이 빛나는데 상호작용 키를 누름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상호작용키를 누르면 화면 </a:t>
                      </a:r>
                      <a:r>
                        <a:rPr lang="ko-KR" altLang="en-US" sz="1100" dirty="0" err="1"/>
                        <a:t>페이드</a:t>
                      </a:r>
                      <a:r>
                        <a:rPr lang="ko-KR" altLang="en-US" sz="1100" dirty="0"/>
                        <a:t> 아웃 후 주인공 앞에 책이 펼쳐져 있고 책사이에 퍼즐조각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이 있는데 이를 입수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아이템 강화티켓</a:t>
                      </a:r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42E1959-5464-C2D5-9B71-065078B42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31778"/>
            <a:ext cx="9927774" cy="24768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  <a:endCxn id="22" idx="4"/>
          </p:cNvCxnSpPr>
          <p:nvPr/>
        </p:nvCxnSpPr>
        <p:spPr>
          <a:xfrm flipH="1" flipV="1">
            <a:off x="4370664" y="2786590"/>
            <a:ext cx="2617365" cy="2448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3582099" y="2088503"/>
            <a:ext cx="1577130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00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82D854D-8122-ABE9-EADC-37777296D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8" y="1227168"/>
            <a:ext cx="4624667" cy="4403663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015581"/>
              </p:ext>
            </p:extLst>
          </p:nvPr>
        </p:nvGraphicFramePr>
        <p:xfrm>
          <a:off x="5931017" y="1227168"/>
          <a:ext cx="5880684" cy="4403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114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84379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2-4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뭐든지 뚝딱 아저씨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클리어 이후 책장 옆으로 이동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8437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이후 이동한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를 찾음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102847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해당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 하여 장비아이템을 강화하면 퍼즐조각</a:t>
                      </a:r>
                      <a:r>
                        <a:rPr lang="en-US" altLang="ko-KR" sz="1100" dirty="0"/>
                        <a:t>4 </a:t>
                      </a:r>
                      <a:r>
                        <a:rPr lang="ko-KR" altLang="en-US" sz="1100" dirty="0"/>
                        <a:t>입수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2-4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H="1">
            <a:off x="3511985" y="1820411"/>
            <a:ext cx="2918507" cy="1342239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2751822" y="2844359"/>
            <a:ext cx="760163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8A77A50F-D91D-D9FA-91FE-31365F3E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8773" y="3007101"/>
            <a:ext cx="311098" cy="31109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770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866042"/>
              </p:ext>
            </p:extLst>
          </p:nvPr>
        </p:nvGraphicFramePr>
        <p:xfrm>
          <a:off x="664074" y="4590831"/>
          <a:ext cx="11028786" cy="2250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131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838131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23211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2-5 : </a:t>
                      </a:r>
                      <a:r>
                        <a:rPr lang="ko-KR" altLang="en-US" sz="1100" dirty="0"/>
                        <a:t>지금까지 모은 퍼즐조각을 이용해 퍼즐상자를 열어 열쇠를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위 퍼즐 상자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14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의자 앞에 붙으면 </a:t>
                      </a:r>
                      <a:r>
                        <a:rPr lang="en-US" altLang="ko-KR" sz="1100" dirty="0"/>
                        <a:t>'</a:t>
                      </a:r>
                      <a:r>
                        <a:rPr lang="ko-KR" altLang="en-US" sz="1100" dirty="0"/>
                        <a:t>↑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표시가 생기는데 상호작용키 누를 시 화면 </a:t>
                      </a:r>
                      <a:r>
                        <a:rPr lang="ko-KR" altLang="en-US" sz="1100" dirty="0" err="1"/>
                        <a:t>페이드</a:t>
                      </a:r>
                      <a:r>
                        <a:rPr lang="ko-KR" altLang="en-US" sz="1100" dirty="0"/>
                        <a:t> 아웃 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의자 위로 이동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45273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의자 근처에 늘어져 있는 끈에 다가가면 끈이 빛남과 동시에 </a:t>
                      </a:r>
                      <a:r>
                        <a:rPr lang="en-US" altLang="ko-KR" sz="1100" dirty="0"/>
                        <a:t>'</a:t>
                      </a:r>
                      <a:r>
                        <a:rPr lang="ko-KR" altLang="en-US" sz="1100" dirty="0"/>
                        <a:t>↑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표시가 생기는데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상호작용키를 누르면 화면 </a:t>
                      </a:r>
                      <a:r>
                        <a:rPr lang="ko-KR" altLang="en-US" sz="1100" dirty="0" err="1"/>
                        <a:t>페이드</a:t>
                      </a:r>
                      <a:r>
                        <a:rPr lang="ko-KR" altLang="en-US" sz="1100" dirty="0"/>
                        <a:t> 아웃 후 책상위로 이동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책상위의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몬스터 들을 물리치고 퍼즐상자와 상호작용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427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퍼즐조각을 다 맞추면 상자가 열리지만 그 안에는 열쇠를 찾고 싶으면 방문 앞으로 오라는 쪽지만 남겨져 있음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동시에 퀘스트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클리어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36229"/>
                  </a:ext>
                </a:extLst>
              </a:tr>
              <a:tr h="37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초콜릿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934D5DE-BD41-4F27-95C9-ECDC746F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1" y="595618"/>
            <a:ext cx="5728189" cy="39596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E5E8AF5-57B5-306A-0C22-780508916C74}"/>
              </a:ext>
            </a:extLst>
          </p:cNvPr>
          <p:cNvSpPr/>
          <p:nvPr/>
        </p:nvSpPr>
        <p:spPr>
          <a:xfrm>
            <a:off x="2894202" y="1853910"/>
            <a:ext cx="276837" cy="3439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A530AA7-876C-4858-4820-0639286C8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14" y="2197887"/>
            <a:ext cx="1848124" cy="17977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7697AB99-6901-FF8A-BBFB-B1F4CC5CA2CC}"/>
              </a:ext>
            </a:extLst>
          </p:cNvPr>
          <p:cNvCxnSpPr/>
          <p:nvPr/>
        </p:nvCxnSpPr>
        <p:spPr>
          <a:xfrm rot="5400000">
            <a:off x="4661943" y="2865456"/>
            <a:ext cx="378738" cy="83890"/>
          </a:xfrm>
          <a:prstGeom prst="curvedConnector3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57565790-DD4F-4137-90AA-218B8E8C36B7}"/>
              </a:ext>
            </a:extLst>
          </p:cNvPr>
          <p:cNvSpPr/>
          <p:nvPr/>
        </p:nvSpPr>
        <p:spPr>
          <a:xfrm>
            <a:off x="4726067" y="2666463"/>
            <a:ext cx="250489" cy="47817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DA5907-614B-2B76-D373-8052A00BCA58}"/>
              </a:ext>
            </a:extLst>
          </p:cNvPr>
          <p:cNvCxnSpPr>
            <a:cxnSpLocks/>
            <a:stCxn id="3" idx="5"/>
            <a:endCxn id="24" idx="2"/>
          </p:cNvCxnSpPr>
          <p:nvPr/>
        </p:nvCxnSpPr>
        <p:spPr>
          <a:xfrm>
            <a:off x="3130497" y="2147513"/>
            <a:ext cx="1595570" cy="7580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94A0F84C-3E3A-A854-A638-7BE071192B9C}"/>
              </a:ext>
            </a:extLst>
          </p:cNvPr>
          <p:cNvSpPr/>
          <p:nvPr/>
        </p:nvSpPr>
        <p:spPr>
          <a:xfrm>
            <a:off x="2801923" y="2319501"/>
            <a:ext cx="461394" cy="34397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D299803-7455-F39A-25B0-778F913F2FC9}"/>
              </a:ext>
            </a:extLst>
          </p:cNvPr>
          <p:cNvSpPr/>
          <p:nvPr/>
        </p:nvSpPr>
        <p:spPr>
          <a:xfrm flipV="1">
            <a:off x="2560184" y="2376113"/>
            <a:ext cx="167779" cy="230752"/>
          </a:xfrm>
          <a:prstGeom prst="downArrow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CE5112-C498-7EA8-C357-459D52E83162}"/>
              </a:ext>
            </a:extLst>
          </p:cNvPr>
          <p:cNvSpPr/>
          <p:nvPr/>
        </p:nvSpPr>
        <p:spPr>
          <a:xfrm>
            <a:off x="2332751" y="2248262"/>
            <a:ext cx="1085245" cy="53688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895EBA-F2B3-BFAD-D659-62B8A3946822}"/>
              </a:ext>
            </a:extLst>
          </p:cNvPr>
          <p:cNvSpPr/>
          <p:nvPr/>
        </p:nvSpPr>
        <p:spPr>
          <a:xfrm>
            <a:off x="3165708" y="1717532"/>
            <a:ext cx="483252" cy="429981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05580B-CE8C-A6AB-EE43-E02CD0028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23" y="821662"/>
            <a:ext cx="4468994" cy="3173991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CA714DB7-0B8C-16B0-4AD2-59F968540592}"/>
              </a:ext>
            </a:extLst>
          </p:cNvPr>
          <p:cNvSpPr/>
          <p:nvPr/>
        </p:nvSpPr>
        <p:spPr>
          <a:xfrm>
            <a:off x="8133438" y="1048103"/>
            <a:ext cx="1780765" cy="1558762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910BF9-ABF6-D08E-E225-658DC10163C8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3648960" y="1827484"/>
            <a:ext cx="4484478" cy="105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96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3924D6-A888-4AC3-5E2C-AE61279FD7EB}"/>
              </a:ext>
            </a:extLst>
          </p:cNvPr>
          <p:cNvGrpSpPr/>
          <p:nvPr/>
        </p:nvGrpSpPr>
        <p:grpSpPr>
          <a:xfrm>
            <a:off x="905069" y="2526010"/>
            <a:ext cx="10523376" cy="1805980"/>
            <a:chOff x="307910" y="312068"/>
            <a:chExt cx="10523376" cy="1805980"/>
          </a:xfrm>
        </p:grpSpPr>
        <p:sp>
          <p:nvSpPr>
            <p:cNvPr id="19" name="순서도: 처리 18">
              <a:extLst>
                <a:ext uri="{FF2B5EF4-FFF2-40B4-BE49-F238E27FC236}">
                  <a16:creationId xmlns:a16="http://schemas.microsoft.com/office/drawing/2014/main" id="{8941FEF5-D7C6-38C8-8DC6-E56DCF3575B6}"/>
                </a:ext>
              </a:extLst>
            </p:cNvPr>
            <p:cNvSpPr/>
            <p:nvPr/>
          </p:nvSpPr>
          <p:spPr>
            <a:xfrm>
              <a:off x="1771262" y="371147"/>
              <a:ext cx="9060024" cy="11196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앗</a:t>
              </a:r>
              <a:r>
                <a:rPr lang="en-US" altLang="ko-KR" dirty="0"/>
                <a:t>, </a:t>
              </a:r>
              <a:r>
                <a:rPr lang="ko-KR" altLang="en-US" dirty="0"/>
                <a:t>열쇠가 사라졌다</a:t>
              </a:r>
              <a:r>
                <a:rPr lang="en-US" altLang="ko-KR" dirty="0"/>
                <a:t>, </a:t>
              </a:r>
              <a:r>
                <a:rPr lang="ko-KR" altLang="en-US" dirty="0"/>
                <a:t>이건 쪽지</a:t>
              </a:r>
              <a:r>
                <a:rPr lang="en-US" altLang="ko-KR" dirty="0"/>
                <a:t>?! </a:t>
              </a:r>
              <a:r>
                <a:rPr lang="ko-KR" altLang="en-US" dirty="0" err="1"/>
                <a:t>으으</a:t>
              </a:r>
              <a:r>
                <a:rPr lang="en-US" altLang="ko-KR" dirty="0"/>
                <a:t>, </a:t>
              </a:r>
              <a:r>
                <a:rPr lang="ko-KR" altLang="en-US" dirty="0"/>
                <a:t>보아하니 다른 몬스터가 </a:t>
              </a:r>
              <a:r>
                <a:rPr lang="ko-KR" altLang="en-US" dirty="0" err="1"/>
                <a:t>방문열쇠를</a:t>
              </a:r>
              <a:r>
                <a:rPr lang="ko-KR" altLang="en-US" dirty="0"/>
                <a:t> 가지고</a:t>
              </a:r>
              <a:endParaRPr lang="en-US" altLang="ko-KR" dirty="0"/>
            </a:p>
            <a:p>
              <a:r>
                <a:rPr lang="ko-KR" altLang="en-US" dirty="0"/>
                <a:t>간 것 같은데 그 녀석을 </a:t>
              </a:r>
              <a:r>
                <a:rPr lang="ko-KR" altLang="en-US" dirty="0" err="1"/>
                <a:t>혼내주고</a:t>
              </a:r>
              <a:r>
                <a:rPr lang="ko-KR" altLang="en-US" dirty="0"/>
                <a:t> 어서 이곳을 나가도록 하자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99F41F8-7769-9FF7-B81B-A402F954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84008930-09F2-913C-2BEC-3E17A7E67D08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6" name="제목 3">
            <a:extLst>
              <a:ext uri="{FF2B5EF4-FFF2-40B4-BE49-F238E27FC236}">
                <a16:creationId xmlns:a16="http://schemas.microsoft.com/office/drawing/2014/main" id="{D80865D2-DFEE-D574-5626-BB75A34F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3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65585F90-0FB7-57BF-17E0-D2B4703C977F}"/>
              </a:ext>
            </a:extLst>
          </p:cNvPr>
          <p:cNvSpPr/>
          <p:nvPr/>
        </p:nvSpPr>
        <p:spPr>
          <a:xfrm>
            <a:off x="905069" y="5047860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 </a:t>
            </a:r>
            <a:r>
              <a:rPr lang="ko-KR" altLang="en-US" dirty="0"/>
              <a:t>미션</a:t>
            </a:r>
            <a:r>
              <a:rPr lang="en-US" altLang="ko-KR" dirty="0"/>
              <a:t>2 </a:t>
            </a:r>
            <a:r>
              <a:rPr lang="ko-KR" altLang="en-US" dirty="0"/>
              <a:t>클리어</a:t>
            </a:r>
            <a:r>
              <a:rPr lang="en-US" altLang="ko-KR" dirty="0"/>
              <a:t> (</a:t>
            </a:r>
            <a:r>
              <a:rPr lang="ko-KR" altLang="en-US" dirty="0"/>
              <a:t>쪽지 확인</a:t>
            </a:r>
            <a:r>
              <a:rPr lang="en-US" altLang="ko-KR" dirty="0"/>
              <a:t>)</a:t>
            </a:r>
            <a:r>
              <a:rPr lang="ko-KR" altLang="en-US" dirty="0"/>
              <a:t> 직후</a:t>
            </a:r>
          </a:p>
        </p:txBody>
      </p:sp>
    </p:spTree>
    <p:extLst>
      <p:ext uri="{BB962C8B-B14F-4D97-AF65-F5344CB8AC3E}">
        <p14:creationId xmlns:p14="http://schemas.microsoft.com/office/powerpoint/2010/main" val="2745825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86887"/>
              </p:ext>
            </p:extLst>
          </p:nvPr>
        </p:nvGraphicFramePr>
        <p:xfrm>
          <a:off x="1217078" y="4112959"/>
          <a:ext cx="937821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036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563036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마지막미션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보스를 무찌르고 방을 탈출하자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방문 앞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보스몬스터인</a:t>
                      </a:r>
                      <a:r>
                        <a:rPr lang="ko-KR" altLang="en-US" sz="1100" dirty="0"/>
                        <a:t> 잊혀진 장난감 병정이 열쇠를 훔쳐갔기 때문에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b="1" dirty="0"/>
                        <a:t>퀘스트</a:t>
                      </a:r>
                      <a:r>
                        <a:rPr lang="en-US" altLang="ko-KR" sz="1100" b="1" dirty="0"/>
                        <a:t>2</a:t>
                      </a:r>
                      <a:r>
                        <a:rPr lang="ko-KR" altLang="en-US" sz="1100" b="1" dirty="0"/>
                        <a:t>를 완료하고 얻은 쪽지를 가지고 있는 상태에서 방문 앞으로 가면 보스 조우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 err="1"/>
                        <a:t>보스몬스터</a:t>
                      </a:r>
                      <a:r>
                        <a:rPr lang="ko-KR" altLang="en-US" sz="1100" dirty="0"/>
                        <a:t> 격파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격파 후 드랍 된 열쇠를 가지고서 </a:t>
                      </a:r>
                      <a:r>
                        <a:rPr lang="ko-KR" altLang="en-US" sz="1100" dirty="0" err="1"/>
                        <a:t>방문앞으로</a:t>
                      </a:r>
                      <a:r>
                        <a:rPr lang="ko-KR" altLang="en-US" sz="1100" dirty="0"/>
                        <a:t> 다가가면 문이 빛나는데 이때 상호작용을 누르면 스테이지 클리어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보류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열쇠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아이템 강화티켓</a:t>
                      </a:r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C1FA02D7-B1AF-FD98-40C8-D78C957E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09" y="734887"/>
            <a:ext cx="3534268" cy="301499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2BF5D2B-4966-CBB4-FC07-373BDB341D37}"/>
              </a:ext>
            </a:extLst>
          </p:cNvPr>
          <p:cNvSpPr/>
          <p:nvPr/>
        </p:nvSpPr>
        <p:spPr>
          <a:xfrm>
            <a:off x="1346679" y="1619859"/>
            <a:ext cx="2252198" cy="1714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E402BA-194F-2E79-28C9-CB8ECA675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60" y="734887"/>
            <a:ext cx="3534268" cy="301499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BFCF4-DA30-9439-CAEE-7E16E83CEDD8}"/>
              </a:ext>
            </a:extLst>
          </p:cNvPr>
          <p:cNvSpPr/>
          <p:nvPr/>
        </p:nvSpPr>
        <p:spPr>
          <a:xfrm>
            <a:off x="6258186" y="797253"/>
            <a:ext cx="2969703" cy="2700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E9E343AB-70D9-5F69-5E64-06AB289DAF98}"/>
              </a:ext>
            </a:extLst>
          </p:cNvPr>
          <p:cNvCxnSpPr>
            <a:cxnSpLocks/>
            <a:endCxn id="2" idx="6"/>
          </p:cNvCxnSpPr>
          <p:nvPr/>
        </p:nvCxnSpPr>
        <p:spPr>
          <a:xfrm rot="10800000">
            <a:off x="3598877" y="2476903"/>
            <a:ext cx="3691156" cy="2682326"/>
          </a:xfrm>
          <a:prstGeom prst="curvedConnector3">
            <a:avLst>
              <a:gd name="adj1" fmla="val 1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70DFD67A-B9B2-3C35-5ED8-2EBA46A2C6A7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8023596" y="3777915"/>
            <a:ext cx="3880730" cy="8096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299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(1)_</a:t>
            </a:r>
            <a:r>
              <a:rPr lang="ko-KR" altLang="en-US" sz="3200" dirty="0"/>
              <a:t>실행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5E8DDF-6A4D-3DD4-5076-19009AAA5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590699"/>
              </p:ext>
            </p:extLst>
          </p:nvPr>
        </p:nvGraphicFramePr>
        <p:xfrm>
          <a:off x="2032000" y="1023457"/>
          <a:ext cx="8128000" cy="4983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329">
                  <a:extLst>
                    <a:ext uri="{9D8B030D-6E8A-4147-A177-3AD203B41FA5}">
                      <a16:colId xmlns:a16="http://schemas.microsoft.com/office/drawing/2014/main" val="1524144645"/>
                    </a:ext>
                  </a:extLst>
                </a:gridCol>
                <a:gridCol w="5990671">
                  <a:extLst>
                    <a:ext uri="{9D8B030D-6E8A-4147-A177-3AD203B41FA5}">
                      <a16:colId xmlns:a16="http://schemas.microsoft.com/office/drawing/2014/main" val="1331691279"/>
                    </a:ext>
                  </a:extLst>
                </a:gridCol>
              </a:tblGrid>
              <a:tr h="9061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아이콘 클릭해서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630009"/>
                  </a:ext>
                </a:extLst>
              </a:tr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Made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with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unity</a:t>
                      </a:r>
                      <a:r>
                        <a:rPr lang="ko-KR" altLang="en-US" dirty="0"/>
                        <a:t>로고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17497"/>
                  </a:ext>
                </a:extLst>
              </a:tr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팀로고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생략 가능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팀장 재량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20610"/>
                  </a:ext>
                </a:extLst>
              </a:tr>
              <a:tr h="19741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타이틀 화면 스크린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구체적인 사항은 다음 슬라이드에서 설명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64484"/>
                  </a:ext>
                </a:extLst>
              </a:tr>
            </a:tbl>
          </a:graphicData>
        </a:graphic>
      </p:graphicFrame>
      <p:pic>
        <p:nvPicPr>
          <p:cNvPr id="7" name="그래픽 6" descr="게임 컨트롤러">
            <a:extLst>
              <a:ext uri="{FF2B5EF4-FFF2-40B4-BE49-F238E27FC236}">
                <a16:creationId xmlns:a16="http://schemas.microsoft.com/office/drawing/2014/main" id="{418755FB-87A2-E5D3-6282-BAD515E26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5817" y="979415"/>
            <a:ext cx="914400" cy="9144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8B6AD7F-AA51-2AA9-E03E-AC5EBA3CE9A9}"/>
              </a:ext>
            </a:extLst>
          </p:cNvPr>
          <p:cNvSpPr/>
          <p:nvPr/>
        </p:nvSpPr>
        <p:spPr>
          <a:xfrm rot="12525286">
            <a:off x="3263318" y="1430425"/>
            <a:ext cx="486562" cy="3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D28BEA-5971-7D1B-63CC-253166E8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37857"/>
            <a:ext cx="2112162" cy="102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AD4F1-ACFC-4C93-7BE3-C6DCCB660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27" y="3055049"/>
            <a:ext cx="2112161" cy="9597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140C81-7074-B659-8A62-6DA7D687D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29" y="4058814"/>
            <a:ext cx="2095499" cy="1943507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63294BF-4DE4-F0D8-9546-0353660271EA}"/>
              </a:ext>
            </a:extLst>
          </p:cNvPr>
          <p:cNvSpPr/>
          <p:nvPr/>
        </p:nvSpPr>
        <p:spPr>
          <a:xfrm>
            <a:off x="6629167" y="1770077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0269B05-A634-DFC4-1D2A-6C4C0250604E}"/>
              </a:ext>
            </a:extLst>
          </p:cNvPr>
          <p:cNvSpPr/>
          <p:nvPr/>
        </p:nvSpPr>
        <p:spPr>
          <a:xfrm>
            <a:off x="6629167" y="2715296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BFDADD1-3F9D-7EBB-491D-F96B4311B34B}"/>
              </a:ext>
            </a:extLst>
          </p:cNvPr>
          <p:cNvSpPr/>
          <p:nvPr/>
        </p:nvSpPr>
        <p:spPr>
          <a:xfrm>
            <a:off x="6629167" y="3763102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62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(2)_</a:t>
            </a:r>
            <a:r>
              <a:rPr lang="ko-KR" altLang="en-US" sz="3200" dirty="0"/>
              <a:t>타이틀 화면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CBDAB50E-FB6F-D21E-2E47-A161E30D059B}"/>
              </a:ext>
            </a:extLst>
          </p:cNvPr>
          <p:cNvSpPr/>
          <p:nvPr/>
        </p:nvSpPr>
        <p:spPr>
          <a:xfrm>
            <a:off x="512988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시작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F96A7500-15A9-D0A4-5210-91A312559A15}"/>
              </a:ext>
            </a:extLst>
          </p:cNvPr>
          <p:cNvSpPr/>
          <p:nvPr/>
        </p:nvSpPr>
        <p:spPr>
          <a:xfrm>
            <a:off x="4456524" y="1031952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환경설정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EF60E28-632E-4A70-C91B-16E5ABF7B423}"/>
              </a:ext>
            </a:extLst>
          </p:cNvPr>
          <p:cNvSpPr/>
          <p:nvPr/>
        </p:nvSpPr>
        <p:spPr>
          <a:xfrm>
            <a:off x="9299164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01031521-09E0-2C87-BD43-468F46AF58BC}"/>
              </a:ext>
            </a:extLst>
          </p:cNvPr>
          <p:cNvSpPr/>
          <p:nvPr/>
        </p:nvSpPr>
        <p:spPr>
          <a:xfrm>
            <a:off x="8769852" y="2732226"/>
            <a:ext cx="2806954" cy="88084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종료하시겠습니까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CC2618AE-25CC-4092-2BE8-C83F58BB4CA3}"/>
              </a:ext>
            </a:extLst>
          </p:cNvPr>
          <p:cNvSpPr/>
          <p:nvPr/>
        </p:nvSpPr>
        <p:spPr>
          <a:xfrm>
            <a:off x="8098049" y="4865508"/>
            <a:ext cx="1442907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게임종료</a:t>
            </a:r>
            <a:endParaRPr lang="en-US" altLang="ko-KR" sz="1050" dirty="0"/>
          </a:p>
          <a:p>
            <a:pPr algn="ctr"/>
            <a:r>
              <a:rPr lang="ko-KR" altLang="en-US" sz="1050" dirty="0"/>
              <a:t>바탕화면으로 </a:t>
            </a:r>
            <a:r>
              <a:rPr lang="ko-KR" altLang="en-US" sz="1050" dirty="0" err="1"/>
              <a:t>돌아감</a:t>
            </a:r>
            <a:endParaRPr lang="ko-KR" altLang="en-US" sz="1050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E2D39F48-DEA8-5912-E7A3-1E379253E612}"/>
              </a:ext>
            </a:extLst>
          </p:cNvPr>
          <p:cNvSpPr/>
          <p:nvPr/>
        </p:nvSpPr>
        <p:spPr>
          <a:xfrm>
            <a:off x="10913271" y="4974459"/>
            <a:ext cx="1202422" cy="34416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타이틀화면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6AD3C7-9A88-56DA-E2E1-CA55C2646162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>
            <a:off x="8769852" y="3172648"/>
            <a:ext cx="49651" cy="1692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EA9DBF-DFE6-D1D3-BC71-7E0160EDC3E1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H="1">
            <a:off x="11514482" y="3172648"/>
            <a:ext cx="62324" cy="1801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99660-9EA8-65AC-9472-D7AAA43311C8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173329" y="1719743"/>
            <a:ext cx="2485" cy="1012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1ADBE94-3209-7CAF-605D-392BC0DF1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404172"/>
              </p:ext>
            </p:extLst>
          </p:nvPr>
        </p:nvGraphicFramePr>
        <p:xfrm>
          <a:off x="3129316" y="3067785"/>
          <a:ext cx="440771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35">
                  <a:extLst>
                    <a:ext uri="{9D8B030D-6E8A-4147-A177-3AD203B41FA5}">
                      <a16:colId xmlns:a16="http://schemas.microsoft.com/office/drawing/2014/main" val="1719552298"/>
                    </a:ext>
                  </a:extLst>
                </a:gridCol>
                <a:gridCol w="3471582">
                  <a:extLst>
                    <a:ext uri="{9D8B030D-6E8A-4147-A177-3AD203B41FA5}">
                      <a16:colId xmlns:a16="http://schemas.microsoft.com/office/drawing/2014/main" val="4016011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배경음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5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8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93844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AE4744-2D05-3BF2-8C25-C00FDE431669}"/>
              </a:ext>
            </a:extLst>
          </p:cNvPr>
          <p:cNvCxnSpPr/>
          <p:nvPr/>
        </p:nvCxnSpPr>
        <p:spPr>
          <a:xfrm>
            <a:off x="4563136" y="3277509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7F2521B-1AEC-B325-2C69-9B46AD0C5993}"/>
              </a:ext>
            </a:extLst>
          </p:cNvPr>
          <p:cNvSpPr/>
          <p:nvPr/>
        </p:nvSpPr>
        <p:spPr>
          <a:xfrm>
            <a:off x="5674677" y="3172648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7162FF2-B60F-98F4-87F2-A30FED6480E1}"/>
              </a:ext>
            </a:extLst>
          </p:cNvPr>
          <p:cNvCxnSpPr/>
          <p:nvPr/>
        </p:nvCxnSpPr>
        <p:spPr>
          <a:xfrm>
            <a:off x="4574145" y="3624047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5DE22D6-C327-E85D-B78B-BC47575C534F}"/>
              </a:ext>
            </a:extLst>
          </p:cNvPr>
          <p:cNvSpPr/>
          <p:nvPr/>
        </p:nvSpPr>
        <p:spPr>
          <a:xfrm>
            <a:off x="5109292" y="3519186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B4808-09A5-7C6E-9AAF-3D9ED0A08C65}"/>
              </a:ext>
            </a:extLst>
          </p:cNvPr>
          <p:cNvSpPr txBox="1"/>
          <p:nvPr/>
        </p:nvSpPr>
        <p:spPr>
          <a:xfrm>
            <a:off x="4245052" y="3139340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FDF65F-29BE-5244-9803-BC77CC5439F9}"/>
              </a:ext>
            </a:extLst>
          </p:cNvPr>
          <p:cNvSpPr txBox="1"/>
          <p:nvPr/>
        </p:nvSpPr>
        <p:spPr>
          <a:xfrm>
            <a:off x="6812784" y="3139008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7A7BE2-A527-7818-9E3E-CD319E8912A0}"/>
              </a:ext>
            </a:extLst>
          </p:cNvPr>
          <p:cNvSpPr txBox="1"/>
          <p:nvPr/>
        </p:nvSpPr>
        <p:spPr>
          <a:xfrm>
            <a:off x="4245052" y="3518298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E7A840-E6A8-E004-2667-CB644FD5E29A}"/>
              </a:ext>
            </a:extLst>
          </p:cNvPr>
          <p:cNvSpPr txBox="1"/>
          <p:nvPr/>
        </p:nvSpPr>
        <p:spPr>
          <a:xfrm>
            <a:off x="6812784" y="3517966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0CDBC777-81FD-28D2-EFE0-823263B44D4A}"/>
              </a:ext>
            </a:extLst>
          </p:cNvPr>
          <p:cNvSpPr/>
          <p:nvPr/>
        </p:nvSpPr>
        <p:spPr>
          <a:xfrm>
            <a:off x="4480825" y="3835107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창모드</a:t>
            </a:r>
            <a:endParaRPr lang="ko-KR" altLang="en-US" dirty="0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82E09C1-4EB0-00B6-AAC4-38602E63553D}"/>
              </a:ext>
            </a:extLst>
          </p:cNvPr>
          <p:cNvSpPr/>
          <p:nvPr/>
        </p:nvSpPr>
        <p:spPr>
          <a:xfrm>
            <a:off x="5898735" y="3835106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전체화면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A5CF122-6D75-C352-1010-CD483BB8E165}"/>
              </a:ext>
            </a:extLst>
          </p:cNvPr>
          <p:cNvSpPr/>
          <p:nvPr/>
        </p:nvSpPr>
        <p:spPr>
          <a:xfrm rot="13227747">
            <a:off x="7007895" y="4084034"/>
            <a:ext cx="532003" cy="2600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D04B345-740D-28CD-335C-1BE90C2B33EF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>
            <a:off x="5333174" y="1711247"/>
            <a:ext cx="0" cy="1356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E411902-8D32-3B35-ED3F-662149585700}"/>
              </a:ext>
            </a:extLst>
          </p:cNvPr>
          <p:cNvSpPr txBox="1"/>
          <p:nvPr/>
        </p:nvSpPr>
        <p:spPr>
          <a:xfrm>
            <a:off x="8870833" y="3942511"/>
            <a:ext cx="43622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1FFF8F-0C16-A8A3-04B5-49CFBA80CE6E}"/>
              </a:ext>
            </a:extLst>
          </p:cNvPr>
          <p:cNvSpPr txBox="1"/>
          <p:nvPr/>
        </p:nvSpPr>
        <p:spPr>
          <a:xfrm>
            <a:off x="10680321" y="3942511"/>
            <a:ext cx="67950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1B774A49-24F2-3372-AC64-DD5CA9255656}"/>
              </a:ext>
            </a:extLst>
          </p:cNvPr>
          <p:cNvSpPr/>
          <p:nvPr/>
        </p:nvSpPr>
        <p:spPr>
          <a:xfrm>
            <a:off x="512988" y="2493353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시놉시스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만화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3B83E5C-9B9C-A317-147F-030121637ACC}"/>
              </a:ext>
            </a:extLst>
          </p:cNvPr>
          <p:cNvSpPr/>
          <p:nvPr/>
        </p:nvSpPr>
        <p:spPr>
          <a:xfrm>
            <a:off x="512988" y="3942511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시놉시스 감상 후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로딩</a:t>
            </a:r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262155E7-37DF-58E5-5D50-8B923E251657}"/>
              </a:ext>
            </a:extLst>
          </p:cNvPr>
          <p:cNvSpPr/>
          <p:nvPr/>
        </p:nvSpPr>
        <p:spPr>
          <a:xfrm>
            <a:off x="512988" y="5391669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게임시작</a:t>
            </a:r>
            <a:r>
              <a:rPr lang="en-US" altLang="ko-KR" sz="1200" dirty="0"/>
              <a:t>(</a:t>
            </a:r>
            <a:r>
              <a:rPr lang="ko-KR" altLang="en-US" sz="1200" dirty="0"/>
              <a:t>인 게임 화면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7C43F14-346A-E673-5B43-F3A3FC8150F0}"/>
              </a:ext>
            </a:extLst>
          </p:cNvPr>
          <p:cNvCxnSpPr>
            <a:stCxn id="2" idx="2"/>
            <a:endCxn id="68" idx="0"/>
          </p:cNvCxnSpPr>
          <p:nvPr/>
        </p:nvCxnSpPr>
        <p:spPr>
          <a:xfrm>
            <a:off x="1389638" y="1719743"/>
            <a:ext cx="0" cy="77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ECDEA48-F9CC-AB5C-F3F4-31A9CCCF2571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>
            <a:off x="1389638" y="3172648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2919E3F-EBB4-D67A-0A5F-32D032864B6A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1389638" y="4621806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0F592-A0D5-1029-65DD-97B0D54DCA4D}"/>
              </a:ext>
            </a:extLst>
          </p:cNvPr>
          <p:cNvCxnSpPr>
            <a:cxnSpLocks/>
          </p:cNvCxnSpPr>
          <p:nvPr/>
        </p:nvCxnSpPr>
        <p:spPr>
          <a:xfrm flipH="1">
            <a:off x="2751589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E146A23-80B1-FE34-5BB1-D0AE77C5F5F2}"/>
              </a:ext>
            </a:extLst>
          </p:cNvPr>
          <p:cNvCxnSpPr>
            <a:cxnSpLocks/>
          </p:cNvCxnSpPr>
          <p:nvPr/>
        </p:nvCxnSpPr>
        <p:spPr>
          <a:xfrm flipH="1">
            <a:off x="7849450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984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31BBCF85-D283-3E20-51FC-3C1E01A5F4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(3)_</a:t>
            </a:r>
            <a:r>
              <a:rPr lang="ko-KR" altLang="en-US" sz="3200" dirty="0"/>
              <a:t>게임 </a:t>
            </a:r>
            <a:r>
              <a:rPr lang="ko-KR" altLang="en-US" sz="3200" dirty="0" err="1"/>
              <a:t>시작후</a:t>
            </a:r>
            <a:r>
              <a:rPr lang="ko-KR" altLang="en-US" sz="3200" dirty="0"/>
              <a:t> 흐름 전개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8F205A-57BC-AFD7-1D96-2C2B3BC38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42863"/>
              </p:ext>
            </p:extLst>
          </p:nvPr>
        </p:nvGraphicFramePr>
        <p:xfrm>
          <a:off x="2032000" y="1073790"/>
          <a:ext cx="8128000" cy="20119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112668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31232050"/>
                    </a:ext>
                  </a:extLst>
                </a:gridCol>
              </a:tblGrid>
              <a:tr h="497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뚝딱 아저씨 </a:t>
                      </a:r>
                      <a:r>
                        <a:rPr lang="en-US" altLang="ko-KR" dirty="0" err="1"/>
                        <a:t>npc</a:t>
                      </a:r>
                      <a:r>
                        <a:rPr lang="ko-KR" altLang="en-US" dirty="0"/>
                        <a:t>구출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1590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퍼즐조각찾아</a:t>
                      </a:r>
                      <a:r>
                        <a:rPr lang="ko-KR" altLang="en-US" dirty="0"/>
                        <a:t> 상자열기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356772"/>
                  </a:ext>
                </a:extLst>
              </a:tr>
              <a:tr h="5047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보스 몬스터 조우 </a:t>
                      </a:r>
                      <a:r>
                        <a:rPr lang="ko-KR" altLang="en-US" dirty="0" err="1"/>
                        <a:t>컷씬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48109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보스몬스터</a:t>
                      </a:r>
                      <a:r>
                        <a:rPr lang="ko-KR" altLang="en-US" dirty="0"/>
                        <a:t> 퇴치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120384"/>
                  </a:ext>
                </a:extLst>
              </a:tr>
            </a:tbl>
          </a:graphicData>
        </a:graphic>
      </p:graphicFrame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030354-3844-8198-F122-BF3915D1D705}"/>
              </a:ext>
            </a:extLst>
          </p:cNvPr>
          <p:cNvSpPr/>
          <p:nvPr/>
        </p:nvSpPr>
        <p:spPr>
          <a:xfrm>
            <a:off x="4485313" y="3606963"/>
            <a:ext cx="3221373" cy="1400961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시간내로 미션을 모두 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클리어 했는가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BB62B1E-E51E-A412-AAD6-E49F39A28790}"/>
              </a:ext>
            </a:extLst>
          </p:cNvPr>
          <p:cNvSpPr/>
          <p:nvPr/>
        </p:nvSpPr>
        <p:spPr>
          <a:xfrm>
            <a:off x="2032000" y="5434075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클리어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D0FA27CA-6A88-EA90-B448-CD85FEE71A00}"/>
              </a:ext>
            </a:extLst>
          </p:cNvPr>
          <p:cNvSpPr/>
          <p:nvPr/>
        </p:nvSpPr>
        <p:spPr>
          <a:xfrm>
            <a:off x="7827861" y="5434074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오버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AA498E-DB85-DA87-6995-B2515E085A06}"/>
              </a:ext>
            </a:extLst>
          </p:cNvPr>
          <p:cNvCxnSpPr>
            <a:endCxn id="4" idx="0"/>
          </p:cNvCxnSpPr>
          <p:nvPr/>
        </p:nvCxnSpPr>
        <p:spPr>
          <a:xfrm>
            <a:off x="6095999" y="3085764"/>
            <a:ext cx="1" cy="521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9CE33D-966B-ABC8-399F-25FD07617AC8}"/>
              </a:ext>
            </a:extLst>
          </p:cNvPr>
          <p:cNvCxnSpPr>
            <a:stCxn id="4" idx="1"/>
            <a:endCxn id="5" idx="0"/>
          </p:cNvCxnSpPr>
          <p:nvPr/>
        </p:nvCxnSpPr>
        <p:spPr>
          <a:xfrm flipH="1">
            <a:off x="3198070" y="4307444"/>
            <a:ext cx="1287243" cy="1126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CE1F29-4AAA-AD9B-B080-15B30B5CC2B3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7706686" y="4307444"/>
            <a:ext cx="1287245" cy="1126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69E8352-DAAF-E50E-1C55-D271E044423F}"/>
              </a:ext>
            </a:extLst>
          </p:cNvPr>
          <p:cNvSpPr/>
          <p:nvPr/>
        </p:nvSpPr>
        <p:spPr>
          <a:xfrm>
            <a:off x="1367406" y="943069"/>
            <a:ext cx="553673" cy="22734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33F4625C-CF50-7E49-4A73-87B64ACA710A}"/>
              </a:ext>
            </a:extLst>
          </p:cNvPr>
          <p:cNvSpPr/>
          <p:nvPr/>
        </p:nvSpPr>
        <p:spPr>
          <a:xfrm>
            <a:off x="60587" y="1702662"/>
            <a:ext cx="1373932" cy="60543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미션 진행방향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D96BA-8F84-9431-945D-B0ECCAF191D7}"/>
              </a:ext>
            </a:extLst>
          </p:cNvPr>
          <p:cNvSpPr txBox="1"/>
          <p:nvPr/>
        </p:nvSpPr>
        <p:spPr>
          <a:xfrm>
            <a:off x="3319244" y="4477781"/>
            <a:ext cx="43622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5419B-E3B6-0B4C-3FD1-6107BC84A295}"/>
              </a:ext>
            </a:extLst>
          </p:cNvPr>
          <p:cNvSpPr txBox="1"/>
          <p:nvPr/>
        </p:nvSpPr>
        <p:spPr>
          <a:xfrm>
            <a:off x="8436528" y="4477781"/>
            <a:ext cx="67950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2904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E39C6416-C2F1-CEF9-2EC8-560DEE2E84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(4)_</a:t>
            </a:r>
            <a:r>
              <a:rPr lang="ko-KR" altLang="en-US" sz="3200" dirty="0"/>
              <a:t>아이템강화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1E0944FD-0211-94E3-9CDA-E544A5A77586}"/>
              </a:ext>
            </a:extLst>
          </p:cNvPr>
          <p:cNvSpPr/>
          <p:nvPr/>
        </p:nvSpPr>
        <p:spPr>
          <a:xfrm>
            <a:off x="4099420" y="981725"/>
            <a:ext cx="3993159" cy="7885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</a:t>
            </a:r>
            <a:r>
              <a:rPr lang="en-US" altLang="ko-KR" dirty="0"/>
              <a:t>NPC</a:t>
            </a:r>
            <a:r>
              <a:rPr lang="ko-KR" altLang="en-US" dirty="0"/>
              <a:t>를 찾아 상호작용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0F7E48-4C7B-89F2-4C03-CF349D54E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60030"/>
              </p:ext>
            </p:extLst>
          </p:nvPr>
        </p:nvGraphicFramePr>
        <p:xfrm>
          <a:off x="4099419" y="2072720"/>
          <a:ext cx="39931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3159">
                  <a:extLst>
                    <a:ext uri="{9D8B030D-6E8A-4147-A177-3AD203B41FA5}">
                      <a16:colId xmlns:a16="http://schemas.microsoft.com/office/drawing/2014/main" val="223759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무기강화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81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44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원거리 무기 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70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9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원거리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624450"/>
                  </a:ext>
                </a:extLst>
              </a:tr>
            </a:tbl>
          </a:graphicData>
        </a:graphic>
      </p:graphicFrame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7E481C66-ABAC-B44A-5347-3FA633DEB913}"/>
              </a:ext>
            </a:extLst>
          </p:cNvPr>
          <p:cNvSpPr/>
          <p:nvPr/>
        </p:nvSpPr>
        <p:spPr>
          <a:xfrm>
            <a:off x="2832682" y="4269996"/>
            <a:ext cx="6526635" cy="114929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재료가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C558629B-08D6-D65A-E16B-C7BE1EC1FD2A}"/>
              </a:ext>
            </a:extLst>
          </p:cNvPr>
          <p:cNvSpPr/>
          <p:nvPr/>
        </p:nvSpPr>
        <p:spPr>
          <a:xfrm>
            <a:off x="567654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성공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5F9547C-6658-EF7E-2374-22EEC1A2A89B}"/>
              </a:ext>
            </a:extLst>
          </p:cNvPr>
          <p:cNvSpPr/>
          <p:nvPr/>
        </p:nvSpPr>
        <p:spPr>
          <a:xfrm>
            <a:off x="9359317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불가능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587123-162D-98FB-51DA-D9C6002831AD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095998" y="1770290"/>
            <a:ext cx="2" cy="30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56BD8E-0A4B-AA90-2227-F01F368F15BC}"/>
              </a:ext>
            </a:extLst>
          </p:cNvPr>
          <p:cNvCxnSpPr>
            <a:endCxn id="6" idx="0"/>
          </p:cNvCxnSpPr>
          <p:nvPr/>
        </p:nvCxnSpPr>
        <p:spPr>
          <a:xfrm>
            <a:off x="6095998" y="3926920"/>
            <a:ext cx="2" cy="34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889C89-4001-49EF-7EDF-9F020E781019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1700168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356EC1-91CF-2B08-199F-6F2E2DC3EC8A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359317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F18FB5-D8EF-0154-93CC-0ADF3B801DF7}"/>
              </a:ext>
            </a:extLst>
          </p:cNvPr>
          <p:cNvSpPr txBox="1"/>
          <p:nvPr/>
        </p:nvSpPr>
        <p:spPr>
          <a:xfrm>
            <a:off x="1610423" y="5008938"/>
            <a:ext cx="43622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9ADEE-48F1-AF01-C4DB-A3D7CF26F9AB}"/>
              </a:ext>
            </a:extLst>
          </p:cNvPr>
          <p:cNvSpPr txBox="1"/>
          <p:nvPr/>
        </p:nvSpPr>
        <p:spPr>
          <a:xfrm>
            <a:off x="10145349" y="4964652"/>
            <a:ext cx="67950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5035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CFCE80E9-2A52-F2B7-020F-310F0723A3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(5)_</a:t>
            </a:r>
            <a:r>
              <a:rPr lang="ko-KR" altLang="en-US" sz="3200" dirty="0"/>
              <a:t>몬스터 흐름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9ADB2ED-D7A2-DCBC-DB2F-040659221433}"/>
              </a:ext>
            </a:extLst>
          </p:cNvPr>
          <p:cNvSpPr/>
          <p:nvPr/>
        </p:nvSpPr>
        <p:spPr>
          <a:xfrm>
            <a:off x="4345498" y="998183"/>
            <a:ext cx="3204594" cy="47827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몬스터 생성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72D1E0B1-637F-4F4A-65F9-4347D0FD704B}"/>
              </a:ext>
            </a:extLst>
          </p:cNvPr>
          <p:cNvSpPr/>
          <p:nvPr/>
        </p:nvSpPr>
        <p:spPr>
          <a:xfrm>
            <a:off x="3624045" y="2696374"/>
            <a:ext cx="4647500" cy="144290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플레이어가 인식범위에 들어왔는가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B5B6F7E8-BDA6-265C-9AB3-BB761BE9AF00}"/>
              </a:ext>
            </a:extLst>
          </p:cNvPr>
          <p:cNvSpPr/>
          <p:nvPr/>
        </p:nvSpPr>
        <p:spPr>
          <a:xfrm>
            <a:off x="1834393" y="3535642"/>
            <a:ext cx="1789652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공격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85D6FF1-463C-BA56-1222-311FEDDC2F03}"/>
              </a:ext>
            </a:extLst>
          </p:cNvPr>
          <p:cNvSpPr/>
          <p:nvPr/>
        </p:nvSpPr>
        <p:spPr>
          <a:xfrm>
            <a:off x="4941114" y="1851764"/>
            <a:ext cx="2013359" cy="47827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생성지역 주변이동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AB1E0816-31B9-7F1A-92AE-8F5824D19C86}"/>
              </a:ext>
            </a:extLst>
          </p:cNvPr>
          <p:cNvSpPr/>
          <p:nvPr/>
        </p:nvSpPr>
        <p:spPr>
          <a:xfrm>
            <a:off x="5052969" y="4382930"/>
            <a:ext cx="1789652" cy="49107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전투 돌입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C26EBBF-5233-D373-CB8D-75C2C964A702}"/>
              </a:ext>
            </a:extLst>
          </p:cNvPr>
          <p:cNvSpPr/>
          <p:nvPr/>
        </p:nvSpPr>
        <p:spPr>
          <a:xfrm>
            <a:off x="4681057" y="5163531"/>
            <a:ext cx="2533475" cy="6962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사망여부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995DC57-95DF-EB29-2928-28D3D5F19F19}"/>
              </a:ext>
            </a:extLst>
          </p:cNvPr>
          <p:cNvSpPr/>
          <p:nvPr/>
        </p:nvSpPr>
        <p:spPr>
          <a:xfrm>
            <a:off x="1349229" y="6178706"/>
            <a:ext cx="2759979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회복 아이템 </a:t>
            </a:r>
            <a:endParaRPr lang="en-US" altLang="ko-KR" sz="1400" dirty="0"/>
          </a:p>
          <a:p>
            <a:pPr algn="ctr"/>
            <a:r>
              <a:rPr lang="en-US" altLang="ko-KR" sz="1400" dirty="0"/>
              <a:t>20%</a:t>
            </a:r>
            <a:r>
              <a:rPr lang="ko-KR" altLang="en-US" sz="1400" dirty="0"/>
              <a:t>확률로 사탕 드랍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4EA09F2-A669-326F-104C-256CE74A8841}"/>
              </a:ext>
            </a:extLst>
          </p:cNvPr>
          <p:cNvSpPr/>
          <p:nvPr/>
        </p:nvSpPr>
        <p:spPr>
          <a:xfrm>
            <a:off x="8271544" y="6178706"/>
            <a:ext cx="2435603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플레이어 사망</a:t>
            </a:r>
            <a:r>
              <a:rPr lang="en-US" altLang="ko-KR" sz="1400" dirty="0"/>
              <a:t>(=</a:t>
            </a:r>
            <a:r>
              <a:rPr lang="ko-KR" altLang="en-US" sz="1400" dirty="0"/>
              <a:t>게임오버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DD0736-281F-8739-336E-4510383A631B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flipH="1">
            <a:off x="5947794" y="1476462"/>
            <a:ext cx="1" cy="375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634EF7-37F7-3D55-1550-323A387BE7E5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729219" y="3417827"/>
            <a:ext cx="894826" cy="117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127692-A070-35FA-F26A-498F7B180E99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6954473" y="2090904"/>
            <a:ext cx="1355520" cy="1320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A542F3-C92E-0748-9499-DD8C9AEABEDB}"/>
              </a:ext>
            </a:extLst>
          </p:cNvPr>
          <p:cNvCxnSpPr>
            <a:stCxn id="6" idx="2"/>
            <a:endCxn id="8" idx="1"/>
          </p:cNvCxnSpPr>
          <p:nvPr/>
        </p:nvCxnSpPr>
        <p:spPr>
          <a:xfrm>
            <a:off x="2729219" y="4026717"/>
            <a:ext cx="2323750" cy="601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8526F0-2315-A1D2-3A9E-E1460D507F70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5947794" y="2330043"/>
            <a:ext cx="1" cy="366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CC997B-550A-EB00-07A4-BF361356ED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947795" y="4874003"/>
            <a:ext cx="0" cy="289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64B8FB-DCAD-D2C6-E85A-EED10008C7C8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>
          <a:xfrm flipH="1">
            <a:off x="2729219" y="5511674"/>
            <a:ext cx="1951838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CC1F6FB-3858-AABA-90D2-17BBFDC82501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7214532" y="5511674"/>
            <a:ext cx="2274814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832A5C-39AB-4589-E604-538268E5F75C}"/>
              </a:ext>
            </a:extLst>
          </p:cNvPr>
          <p:cNvSpPr txBox="1"/>
          <p:nvPr/>
        </p:nvSpPr>
        <p:spPr>
          <a:xfrm>
            <a:off x="8372213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플레이어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5A989-EB60-4F5C-13CD-1B5F36A7AD8E}"/>
              </a:ext>
            </a:extLst>
          </p:cNvPr>
          <p:cNvSpPr txBox="1"/>
          <p:nvPr/>
        </p:nvSpPr>
        <p:spPr>
          <a:xfrm>
            <a:off x="2239860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50EA9-AF1F-0264-316A-33A712EC181E}"/>
              </a:ext>
            </a:extLst>
          </p:cNvPr>
          <p:cNvSpPr txBox="1"/>
          <p:nvPr/>
        </p:nvSpPr>
        <p:spPr>
          <a:xfrm>
            <a:off x="2389465" y="2795147"/>
            <a:ext cx="43622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55E3-6297-77B5-CB91-555C1C2CA484}"/>
              </a:ext>
            </a:extLst>
          </p:cNvPr>
          <p:cNvSpPr txBox="1"/>
          <p:nvPr/>
        </p:nvSpPr>
        <p:spPr>
          <a:xfrm>
            <a:off x="7750030" y="2429377"/>
            <a:ext cx="67950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333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04AA54C-EBBC-C06B-DD50-E5105D4A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등장인물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F1B3E-D88F-3CA4-ED6C-C5142CCF9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48509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1045681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765719">
                  <a:extLst>
                    <a:ext uri="{9D8B030D-6E8A-4147-A177-3AD203B41FA5}">
                      <a16:colId xmlns:a16="http://schemas.microsoft.com/office/drawing/2014/main" val="3750336609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주인공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이세아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나이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활발함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개구쟁이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오른쪽에 반 묶음머리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주인공의 개구쟁이 성격을 나타내는 왼쪽 뺨의 데일밴드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33B0A05-DD79-19D8-6865-32B14A489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9802"/>
            <a:ext cx="2699391" cy="26438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2DDDC9-C822-EF1B-EFD3-33BC07917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76851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 </a:t>
                      </a:r>
                      <a:r>
                        <a:rPr lang="en-US" altLang="ko-KR" sz="1200" dirty="0"/>
                        <a:t>NPC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뭐든지 뚝딱 아저씨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프로젝트기준 원거리무기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단계</a:t>
                      </a:r>
                      <a:r>
                        <a:rPr lang="en-US" altLang="ko-KR" sz="1200" dirty="0"/>
                        <a:t>-&gt;2</a:t>
                      </a:r>
                      <a:r>
                        <a:rPr lang="ko-KR" altLang="en-US" sz="1200" dirty="0"/>
                        <a:t>단계로 강화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몬스터로 등장하는 레고와는 명확하게 구별되게 해주세요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(EX : </a:t>
                      </a:r>
                      <a:r>
                        <a:rPr lang="ko-KR" altLang="en-US" sz="1200" dirty="0"/>
                        <a:t>몬스터로 등장하는 레고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외형은 레고인데 </a:t>
                      </a:r>
                      <a:r>
                        <a:rPr lang="ko-KR" altLang="en-US" sz="1200" dirty="0" err="1"/>
                        <a:t>좀비같은</a:t>
                      </a:r>
                      <a:r>
                        <a:rPr lang="ko-KR" altLang="en-US" sz="1200" dirty="0"/>
                        <a:t> 컨셉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        / </a:t>
                      </a:r>
                      <a:r>
                        <a:rPr lang="ko-KR" altLang="en-US" sz="1200" dirty="0"/>
                        <a:t>해당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는 멀쩡한 외형에 상단의 사진처럼 작업복입은 모양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52" y="2072714"/>
            <a:ext cx="1584414" cy="24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C26E05-F7CC-F5C0-E7C6-022AD8E4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 몬스터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D52EFA-19EB-5EAC-8BF3-34BF60002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801946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2818060502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몬스터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방치된 레고인간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등장 몬스터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1. NPC</a:t>
                      </a:r>
                      <a:r>
                        <a:rPr lang="ko-KR" altLang="en-US" sz="1200" dirty="0"/>
                        <a:t>인 뚝딱 아저씨와는 다른 망가진 레고 인간 외형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C72581-8494-4540-A21F-AB239D6E2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67002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35CM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기준 최종보스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방치되었음을 나타내는 군데군데 녹슬고 헤진 의상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 </a:t>
                      </a:r>
                      <a:r>
                        <a:rPr lang="ko-KR" altLang="en-US" sz="1200" dirty="0" err="1"/>
                        <a:t>세아에게</a:t>
                      </a:r>
                      <a:r>
                        <a:rPr lang="ko-KR" altLang="en-US" sz="1200" dirty="0"/>
                        <a:t> 원한이 있는 듯한 화난 인상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7705"/>
            <a:ext cx="2707781" cy="2644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89B903-B2C7-E1D9-0028-C11474D2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83" y="1977705"/>
            <a:ext cx="2691002" cy="26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0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9EF08F-3112-5CE4-B9C3-FC63F9D2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등장인물 </a:t>
            </a:r>
            <a:r>
              <a:rPr lang="ko-KR" altLang="en-US" sz="3200" dirty="0" err="1"/>
              <a:t>스탯</a:t>
            </a:r>
            <a:r>
              <a:rPr lang="ko-KR" altLang="en-US" sz="3200" dirty="0"/>
              <a:t> 파라미터</a:t>
            </a:r>
            <a:r>
              <a:rPr lang="en-US" altLang="ko-KR" sz="3200" dirty="0"/>
              <a:t>(</a:t>
            </a:r>
            <a:r>
              <a:rPr lang="ko-KR" altLang="en-US" sz="3200" dirty="0"/>
              <a:t>엑셀파일 필수 참고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343693-8B5D-D565-4F82-2D9FBDAA1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69655"/>
              </p:ext>
            </p:extLst>
          </p:nvPr>
        </p:nvGraphicFramePr>
        <p:xfrm>
          <a:off x="161253" y="803556"/>
          <a:ext cx="10912215" cy="173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054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185349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3602614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2728054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</a:tblGrid>
              <a:tr h="479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이세아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629174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  <a:tr h="6291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5210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C95752-53F7-8A7C-B384-0B27BB36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3" y="1275127"/>
            <a:ext cx="2724560" cy="126673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B804DBF-244E-13DE-2E97-A6286E505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2081"/>
              </p:ext>
            </p:extLst>
          </p:nvPr>
        </p:nvGraphicFramePr>
        <p:xfrm>
          <a:off x="161253" y="2835479"/>
          <a:ext cx="10912215" cy="1738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852510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803633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53886">
                  <a:extLst>
                    <a:ext uri="{9D8B030D-6E8A-4147-A177-3AD203B41FA5}">
                      <a16:colId xmlns:a16="http://schemas.microsoft.com/office/drawing/2014/main" val="1702962070"/>
                    </a:ext>
                  </a:extLst>
                </a:gridCol>
              </a:tblGrid>
              <a:tr h="752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방치된 레고인간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60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</a:t>
                      </a:r>
                      <a:r>
                        <a:rPr lang="ko-KR" altLang="en-US" sz="1100" dirty="0" err="1"/>
                        <a:t>레고블럭</a:t>
                      </a:r>
                      <a:r>
                        <a:rPr lang="ko-KR" altLang="en-US" sz="1100" dirty="0"/>
                        <a:t> 던져서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3FFB578-CD6C-BB10-8624-759D35007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11714"/>
              </p:ext>
            </p:extLst>
          </p:nvPr>
        </p:nvGraphicFramePr>
        <p:xfrm>
          <a:off x="161252" y="4833843"/>
          <a:ext cx="10912215" cy="173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91123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661021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87441">
                  <a:extLst>
                    <a:ext uri="{9D8B030D-6E8A-4147-A177-3AD203B41FA5}">
                      <a16:colId xmlns:a16="http://schemas.microsoft.com/office/drawing/2014/main" val="4168025531"/>
                    </a:ext>
                  </a:extLst>
                </a:gridCol>
              </a:tblGrid>
              <a:tr h="74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잊혀진 장난감 병정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28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총을 쏘아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861D130-3B24-75F0-CB0B-9FDA2833E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4" y="3569517"/>
            <a:ext cx="2170885" cy="1004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221859-7E26-EBCB-0E46-99DB395FD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" y="5582872"/>
            <a:ext cx="2170884" cy="9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0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735A7-B875-1A89-DB5C-E86D4CBD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084" y="453311"/>
            <a:ext cx="8781847" cy="776942"/>
          </a:xfrm>
        </p:spPr>
        <p:txBody>
          <a:bodyPr>
            <a:normAutofit/>
          </a:bodyPr>
          <a:lstStyle/>
          <a:p>
            <a:r>
              <a:rPr lang="ko-KR" altLang="en-US" sz="3200" b="1" dirty="0"/>
              <a:t>중요 오브젝트들 배치도</a:t>
            </a:r>
            <a:r>
              <a:rPr lang="en-US" altLang="ko-KR" sz="3200" b="1" dirty="0"/>
              <a:t>	-</a:t>
            </a:r>
            <a:r>
              <a:rPr lang="ko-KR" altLang="en-US" sz="3200" b="1" dirty="0"/>
              <a:t>완</a:t>
            </a:r>
            <a:r>
              <a:rPr lang="en-US" altLang="ko-KR" sz="3200" b="1" dirty="0"/>
              <a:t>-</a:t>
            </a:r>
            <a:endParaRPr lang="ko-KR" altLang="en-US" sz="32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AC8B2B-4836-89A9-A911-B5F832827CF5}"/>
              </a:ext>
            </a:extLst>
          </p:cNvPr>
          <p:cNvSpPr/>
          <p:nvPr/>
        </p:nvSpPr>
        <p:spPr>
          <a:xfrm>
            <a:off x="647711" y="1220292"/>
            <a:ext cx="10570129" cy="51843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CEE41B-4EEC-1B16-8AC1-0B832B9CD067}"/>
              </a:ext>
            </a:extLst>
          </p:cNvPr>
          <p:cNvSpPr/>
          <p:nvPr/>
        </p:nvSpPr>
        <p:spPr>
          <a:xfrm>
            <a:off x="647711" y="1220291"/>
            <a:ext cx="2881883" cy="1071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책장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4FAB96-F246-F652-5943-E761D344BB4C}"/>
              </a:ext>
            </a:extLst>
          </p:cNvPr>
          <p:cNvSpPr/>
          <p:nvPr/>
        </p:nvSpPr>
        <p:spPr>
          <a:xfrm>
            <a:off x="3529594" y="1220290"/>
            <a:ext cx="3323515" cy="11874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책상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DCBF6B-9617-BD4C-C29D-87EA13B2850F}"/>
              </a:ext>
            </a:extLst>
          </p:cNvPr>
          <p:cNvSpPr/>
          <p:nvPr/>
        </p:nvSpPr>
        <p:spPr>
          <a:xfrm>
            <a:off x="5704763" y="1268728"/>
            <a:ext cx="899380" cy="46341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오르골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E064A6-FF41-AEB6-79D4-E82E37F6E905}"/>
              </a:ext>
            </a:extLst>
          </p:cNvPr>
          <p:cNvSpPr/>
          <p:nvPr/>
        </p:nvSpPr>
        <p:spPr>
          <a:xfrm>
            <a:off x="3914243" y="1794847"/>
            <a:ext cx="551233" cy="64684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E1C846-4A22-385B-4AEB-3209A7CAD7B8}"/>
              </a:ext>
            </a:extLst>
          </p:cNvPr>
          <p:cNvSpPr/>
          <p:nvPr/>
        </p:nvSpPr>
        <p:spPr>
          <a:xfrm>
            <a:off x="6993714" y="1316833"/>
            <a:ext cx="892933" cy="8785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장난감상자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AD4D25-8596-D8E0-58C7-B8F30A6FCC84}"/>
              </a:ext>
            </a:extLst>
          </p:cNvPr>
          <p:cNvSpPr/>
          <p:nvPr/>
        </p:nvSpPr>
        <p:spPr>
          <a:xfrm>
            <a:off x="10913334" y="1268728"/>
            <a:ext cx="396500" cy="1786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8DA51F-2179-57A5-5892-E4CF976D19F6}"/>
              </a:ext>
            </a:extLst>
          </p:cNvPr>
          <p:cNvSpPr/>
          <p:nvPr/>
        </p:nvSpPr>
        <p:spPr>
          <a:xfrm>
            <a:off x="647711" y="4608976"/>
            <a:ext cx="4806363" cy="1795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침대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3B4335-D6CC-990F-9290-5B745EB8B3B2}"/>
              </a:ext>
            </a:extLst>
          </p:cNvPr>
          <p:cNvSpPr/>
          <p:nvPr/>
        </p:nvSpPr>
        <p:spPr>
          <a:xfrm>
            <a:off x="3818750" y="2570920"/>
            <a:ext cx="763398" cy="6123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04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A9F6BB-6CC3-0B0C-311E-BF2F130F2B2D}"/>
              </a:ext>
            </a:extLst>
          </p:cNvPr>
          <p:cNvSpPr/>
          <p:nvPr/>
        </p:nvSpPr>
        <p:spPr>
          <a:xfrm>
            <a:off x="465495" y="2002513"/>
            <a:ext cx="4058617" cy="4572000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27F461-57CB-D00A-C2DB-FA1F666F2B58}"/>
              </a:ext>
            </a:extLst>
          </p:cNvPr>
          <p:cNvSpPr/>
          <p:nvPr/>
        </p:nvSpPr>
        <p:spPr>
          <a:xfrm>
            <a:off x="504697" y="2245109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458E0-2DFF-7715-4BBF-C658DB387C78}"/>
              </a:ext>
            </a:extLst>
          </p:cNvPr>
          <p:cNvSpPr/>
          <p:nvPr/>
        </p:nvSpPr>
        <p:spPr>
          <a:xfrm>
            <a:off x="2016256" y="2245109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78C7B-F892-7E1C-0C35-9D953C0198ED}"/>
              </a:ext>
            </a:extLst>
          </p:cNvPr>
          <p:cNvSpPr/>
          <p:nvPr/>
        </p:nvSpPr>
        <p:spPr>
          <a:xfrm>
            <a:off x="3485827" y="2245109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22F5A2-D552-6269-233D-139F3E25A0D7}"/>
              </a:ext>
            </a:extLst>
          </p:cNvPr>
          <p:cNvSpPr/>
          <p:nvPr/>
        </p:nvSpPr>
        <p:spPr>
          <a:xfrm>
            <a:off x="504697" y="366336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5A9AA7-8E52-A873-369B-21F671CC5E56}"/>
              </a:ext>
            </a:extLst>
          </p:cNvPr>
          <p:cNvSpPr/>
          <p:nvPr/>
        </p:nvSpPr>
        <p:spPr>
          <a:xfrm>
            <a:off x="2016256" y="366336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16E7A2-72BB-93FB-9237-8E096F59DB01}"/>
              </a:ext>
            </a:extLst>
          </p:cNvPr>
          <p:cNvSpPr/>
          <p:nvPr/>
        </p:nvSpPr>
        <p:spPr>
          <a:xfrm>
            <a:off x="3485827" y="366336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8AD298-10C1-E30A-39F8-A006A1C41EAC}"/>
              </a:ext>
            </a:extLst>
          </p:cNvPr>
          <p:cNvSpPr/>
          <p:nvPr/>
        </p:nvSpPr>
        <p:spPr>
          <a:xfrm>
            <a:off x="504697" y="508161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DBEC4E-06D1-7E49-5700-34C5FBC158B1}"/>
              </a:ext>
            </a:extLst>
          </p:cNvPr>
          <p:cNvSpPr/>
          <p:nvPr/>
        </p:nvSpPr>
        <p:spPr>
          <a:xfrm>
            <a:off x="2016256" y="508161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CDE22B-2E50-D789-D89E-AC71DBF6ED23}"/>
              </a:ext>
            </a:extLst>
          </p:cNvPr>
          <p:cNvSpPr/>
          <p:nvPr/>
        </p:nvSpPr>
        <p:spPr>
          <a:xfrm>
            <a:off x="3485827" y="508161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잘린 위쪽 모서리 13">
            <a:extLst>
              <a:ext uri="{FF2B5EF4-FFF2-40B4-BE49-F238E27FC236}">
                <a16:creationId xmlns:a16="http://schemas.microsoft.com/office/drawing/2014/main" id="{79887041-CD63-F7AC-B669-8751DEFE40D2}"/>
              </a:ext>
            </a:extLst>
          </p:cNvPr>
          <p:cNvSpPr/>
          <p:nvPr/>
        </p:nvSpPr>
        <p:spPr>
          <a:xfrm>
            <a:off x="465495" y="1582635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</a:t>
            </a:r>
          </a:p>
        </p:txBody>
      </p:sp>
      <p:sp>
        <p:nvSpPr>
          <p:cNvPr id="15" name="사각형: 잘린 위쪽 모서리 14">
            <a:extLst>
              <a:ext uri="{FF2B5EF4-FFF2-40B4-BE49-F238E27FC236}">
                <a16:creationId xmlns:a16="http://schemas.microsoft.com/office/drawing/2014/main" id="{E10ECC62-31FA-3BE1-F9E2-BB6E5A29DDBD}"/>
              </a:ext>
            </a:extLst>
          </p:cNvPr>
          <p:cNvSpPr/>
          <p:nvPr/>
        </p:nvSpPr>
        <p:spPr>
          <a:xfrm>
            <a:off x="1398556" y="1589717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소비</a:t>
            </a: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8B016A20-0E10-3CA3-2E11-00330E8FAA57}"/>
              </a:ext>
            </a:extLst>
          </p:cNvPr>
          <p:cNvSpPr/>
          <p:nvPr/>
        </p:nvSpPr>
        <p:spPr>
          <a:xfrm>
            <a:off x="2331617" y="1596799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BD0CCE-9F75-8A36-5522-83CEA1C30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0" y="2308946"/>
            <a:ext cx="501774" cy="879670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A7B20172-083D-7E07-57E6-F7C6A16FF8A3}"/>
              </a:ext>
            </a:extLst>
          </p:cNvPr>
          <p:cNvSpPr/>
          <p:nvPr/>
        </p:nvSpPr>
        <p:spPr>
          <a:xfrm flipV="1">
            <a:off x="922595" y="1265395"/>
            <a:ext cx="298779" cy="24259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5476D6-5401-71CE-EAB1-F4DFD586EFC5}"/>
              </a:ext>
            </a:extLst>
          </p:cNvPr>
          <p:cNvSpPr/>
          <p:nvPr/>
        </p:nvSpPr>
        <p:spPr>
          <a:xfrm>
            <a:off x="6390234" y="2016676"/>
            <a:ext cx="4058617" cy="4572000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F4C84D-C450-FD95-F0D4-9F0FBA7824E5}"/>
              </a:ext>
            </a:extLst>
          </p:cNvPr>
          <p:cNvSpPr/>
          <p:nvPr/>
        </p:nvSpPr>
        <p:spPr>
          <a:xfrm>
            <a:off x="6429436" y="225927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4378A5-6BC5-B569-63C7-E86901055F03}"/>
              </a:ext>
            </a:extLst>
          </p:cNvPr>
          <p:cNvSpPr/>
          <p:nvPr/>
        </p:nvSpPr>
        <p:spPr>
          <a:xfrm>
            <a:off x="7940995" y="225927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F7A95FF-34F3-381A-25AD-250CBBFA7937}"/>
              </a:ext>
            </a:extLst>
          </p:cNvPr>
          <p:cNvSpPr/>
          <p:nvPr/>
        </p:nvSpPr>
        <p:spPr>
          <a:xfrm>
            <a:off x="9410566" y="2259272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ABC012-3D24-13DC-CAAB-AFA638B85E9E}"/>
              </a:ext>
            </a:extLst>
          </p:cNvPr>
          <p:cNvSpPr/>
          <p:nvPr/>
        </p:nvSpPr>
        <p:spPr>
          <a:xfrm>
            <a:off x="6429436" y="367752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53B2C3-788B-A645-DC7D-15E680E6E5BC}"/>
              </a:ext>
            </a:extLst>
          </p:cNvPr>
          <p:cNvSpPr/>
          <p:nvPr/>
        </p:nvSpPr>
        <p:spPr>
          <a:xfrm>
            <a:off x="7940995" y="367752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62D27A-99F9-D9D6-79B6-A47137E8A837}"/>
              </a:ext>
            </a:extLst>
          </p:cNvPr>
          <p:cNvSpPr/>
          <p:nvPr/>
        </p:nvSpPr>
        <p:spPr>
          <a:xfrm>
            <a:off x="9410566" y="3677525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69AC8F-52D3-58A0-6D44-278CCB83A5CD}"/>
              </a:ext>
            </a:extLst>
          </p:cNvPr>
          <p:cNvSpPr/>
          <p:nvPr/>
        </p:nvSpPr>
        <p:spPr>
          <a:xfrm>
            <a:off x="6429436" y="5095778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445206-CF7B-B6B6-C069-BDA0AE19F55E}"/>
              </a:ext>
            </a:extLst>
          </p:cNvPr>
          <p:cNvSpPr/>
          <p:nvPr/>
        </p:nvSpPr>
        <p:spPr>
          <a:xfrm>
            <a:off x="7940995" y="5095778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FA3CBF-F978-E5CA-7715-7EBCB3CC9D20}"/>
              </a:ext>
            </a:extLst>
          </p:cNvPr>
          <p:cNvSpPr/>
          <p:nvPr/>
        </p:nvSpPr>
        <p:spPr>
          <a:xfrm>
            <a:off x="9410566" y="5095778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사각형: 잘린 위쪽 모서리 47">
            <a:extLst>
              <a:ext uri="{FF2B5EF4-FFF2-40B4-BE49-F238E27FC236}">
                <a16:creationId xmlns:a16="http://schemas.microsoft.com/office/drawing/2014/main" id="{E5B6B12B-09DA-7FA5-8AF5-258CB1265E68}"/>
              </a:ext>
            </a:extLst>
          </p:cNvPr>
          <p:cNvSpPr/>
          <p:nvPr/>
        </p:nvSpPr>
        <p:spPr>
          <a:xfrm>
            <a:off x="6390234" y="1596798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</a:t>
            </a:r>
          </a:p>
        </p:txBody>
      </p:sp>
      <p:sp>
        <p:nvSpPr>
          <p:cNvPr id="49" name="사각형: 잘린 위쪽 모서리 48">
            <a:extLst>
              <a:ext uri="{FF2B5EF4-FFF2-40B4-BE49-F238E27FC236}">
                <a16:creationId xmlns:a16="http://schemas.microsoft.com/office/drawing/2014/main" id="{B1120C68-EBA9-9961-C811-6FCBF4AF036E}"/>
              </a:ext>
            </a:extLst>
          </p:cNvPr>
          <p:cNvSpPr/>
          <p:nvPr/>
        </p:nvSpPr>
        <p:spPr>
          <a:xfrm>
            <a:off x="7323295" y="1603880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소비</a:t>
            </a:r>
          </a:p>
        </p:txBody>
      </p:sp>
      <p:sp>
        <p:nvSpPr>
          <p:cNvPr id="50" name="사각형: 잘린 위쪽 모서리 49">
            <a:extLst>
              <a:ext uri="{FF2B5EF4-FFF2-40B4-BE49-F238E27FC236}">
                <a16:creationId xmlns:a16="http://schemas.microsoft.com/office/drawing/2014/main" id="{66BD13FB-5CB7-74D6-EC35-1C46A7D2D174}"/>
              </a:ext>
            </a:extLst>
          </p:cNvPr>
          <p:cNvSpPr/>
          <p:nvPr/>
        </p:nvSpPr>
        <p:spPr>
          <a:xfrm>
            <a:off x="8256356" y="1610962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기타</a:t>
            </a:r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8BDC4A98-51BF-EADE-8796-2F8A3916CE65}"/>
              </a:ext>
            </a:extLst>
          </p:cNvPr>
          <p:cNvSpPr/>
          <p:nvPr/>
        </p:nvSpPr>
        <p:spPr>
          <a:xfrm flipV="1">
            <a:off x="7642216" y="1279558"/>
            <a:ext cx="298779" cy="24259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23DFBD61-299D-266D-FA49-9B3843F9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414" y="2429471"/>
            <a:ext cx="713752" cy="67304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D3B3D24-1650-89A1-7B36-3B78CB539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74" y="2422389"/>
            <a:ext cx="912541" cy="590300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1CF5DC-A69C-AAD9-C611-561FF3D064E0}"/>
              </a:ext>
            </a:extLst>
          </p:cNvPr>
          <p:cNvSpPr/>
          <p:nvPr/>
        </p:nvSpPr>
        <p:spPr>
          <a:xfrm>
            <a:off x="0" y="9333"/>
            <a:ext cx="4204849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인벤토리 인터페이스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E6775-7AF8-D4C2-0501-1C42AFE4E106}"/>
              </a:ext>
            </a:extLst>
          </p:cNvPr>
          <p:cNvSpPr txBox="1"/>
          <p:nvPr/>
        </p:nvSpPr>
        <p:spPr>
          <a:xfrm>
            <a:off x="504697" y="646041"/>
            <a:ext cx="994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디자인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r>
              <a:rPr lang="en-US" altLang="ko-KR" dirty="0"/>
              <a:t>:</a:t>
            </a:r>
            <a:r>
              <a:rPr lang="ko-KR" altLang="en-US" dirty="0"/>
              <a:t>가방 내부 디자인</a:t>
            </a:r>
          </a:p>
        </p:txBody>
      </p:sp>
    </p:spTree>
    <p:extLst>
      <p:ext uri="{BB962C8B-B14F-4D97-AF65-F5344CB8AC3E}">
        <p14:creationId xmlns:p14="http://schemas.microsoft.com/office/powerpoint/2010/main" val="310448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B77D8B-81D1-9790-0782-B55E157D5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5" t="16363" r="6608" b="970"/>
          <a:stretch/>
        </p:blipFill>
        <p:spPr>
          <a:xfrm>
            <a:off x="1152000" y="2196000"/>
            <a:ext cx="3672000" cy="378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09D522-4908-6DFD-E19F-5DC359C8F1A2}"/>
              </a:ext>
            </a:extLst>
          </p:cNvPr>
          <p:cNvSpPr/>
          <p:nvPr/>
        </p:nvSpPr>
        <p:spPr>
          <a:xfrm>
            <a:off x="7014077" y="1690688"/>
            <a:ext cx="4058617" cy="4572000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456436-EF61-D72B-7880-A895F788CED1}"/>
              </a:ext>
            </a:extLst>
          </p:cNvPr>
          <p:cNvSpPr/>
          <p:nvPr/>
        </p:nvSpPr>
        <p:spPr>
          <a:xfrm>
            <a:off x="7053279" y="1933284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B3208D-9BEA-3000-9F39-B178593D05B5}"/>
              </a:ext>
            </a:extLst>
          </p:cNvPr>
          <p:cNvSpPr/>
          <p:nvPr/>
        </p:nvSpPr>
        <p:spPr>
          <a:xfrm>
            <a:off x="8564838" y="1933284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7F5541-6AE9-E243-E732-09EA22834D8E}"/>
              </a:ext>
            </a:extLst>
          </p:cNvPr>
          <p:cNvSpPr/>
          <p:nvPr/>
        </p:nvSpPr>
        <p:spPr>
          <a:xfrm>
            <a:off x="10034409" y="1933284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9E7D5D-837C-A487-988A-8D5E82394F5C}"/>
              </a:ext>
            </a:extLst>
          </p:cNvPr>
          <p:cNvSpPr/>
          <p:nvPr/>
        </p:nvSpPr>
        <p:spPr>
          <a:xfrm>
            <a:off x="7053279" y="3351537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B46F57-588F-A52B-D79C-925B3D339A00}"/>
              </a:ext>
            </a:extLst>
          </p:cNvPr>
          <p:cNvSpPr/>
          <p:nvPr/>
        </p:nvSpPr>
        <p:spPr>
          <a:xfrm>
            <a:off x="8564838" y="3351537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F96735-BAF5-BD91-919F-5C9353DD195F}"/>
              </a:ext>
            </a:extLst>
          </p:cNvPr>
          <p:cNvSpPr/>
          <p:nvPr/>
        </p:nvSpPr>
        <p:spPr>
          <a:xfrm>
            <a:off x="10034409" y="3351537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B9C493-16A2-EC76-76D5-7E7D2B043178}"/>
              </a:ext>
            </a:extLst>
          </p:cNvPr>
          <p:cNvSpPr/>
          <p:nvPr/>
        </p:nvSpPr>
        <p:spPr>
          <a:xfrm>
            <a:off x="7053279" y="4769790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50A846-3089-F8CA-5A07-8496D55F30F2}"/>
              </a:ext>
            </a:extLst>
          </p:cNvPr>
          <p:cNvSpPr/>
          <p:nvPr/>
        </p:nvSpPr>
        <p:spPr>
          <a:xfrm>
            <a:off x="8564838" y="4769790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574AAD-E435-B5F4-09E0-72629F7ACC9A}"/>
              </a:ext>
            </a:extLst>
          </p:cNvPr>
          <p:cNvSpPr/>
          <p:nvPr/>
        </p:nvSpPr>
        <p:spPr>
          <a:xfrm>
            <a:off x="10034409" y="4769790"/>
            <a:ext cx="993711" cy="98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FE2AEF62-A6D3-38DD-84EF-0059CF83A773}"/>
              </a:ext>
            </a:extLst>
          </p:cNvPr>
          <p:cNvSpPr/>
          <p:nvPr/>
        </p:nvSpPr>
        <p:spPr>
          <a:xfrm>
            <a:off x="7014077" y="1270810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</a:t>
            </a:r>
          </a:p>
        </p:txBody>
      </p:sp>
      <p:sp>
        <p:nvSpPr>
          <p:cNvPr id="17" name="사각형: 잘린 위쪽 모서리 16">
            <a:extLst>
              <a:ext uri="{FF2B5EF4-FFF2-40B4-BE49-F238E27FC236}">
                <a16:creationId xmlns:a16="http://schemas.microsoft.com/office/drawing/2014/main" id="{B1FC2632-7444-8941-90C7-40BD92B16DA5}"/>
              </a:ext>
            </a:extLst>
          </p:cNvPr>
          <p:cNvSpPr/>
          <p:nvPr/>
        </p:nvSpPr>
        <p:spPr>
          <a:xfrm>
            <a:off x="7947138" y="1277892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소비</a:t>
            </a: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9A66077B-5969-63E1-FE6C-1F899F4F9282}"/>
              </a:ext>
            </a:extLst>
          </p:cNvPr>
          <p:cNvSpPr/>
          <p:nvPr/>
        </p:nvSpPr>
        <p:spPr>
          <a:xfrm>
            <a:off x="8880199" y="1284974"/>
            <a:ext cx="9330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58A12C-8D64-392A-E98C-93392904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82" y="1997121"/>
            <a:ext cx="501774" cy="879670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47902CD4-F0DA-B22D-B938-D45936184857}"/>
              </a:ext>
            </a:extLst>
          </p:cNvPr>
          <p:cNvSpPr/>
          <p:nvPr/>
        </p:nvSpPr>
        <p:spPr>
          <a:xfrm flipV="1">
            <a:off x="7471177" y="953570"/>
            <a:ext cx="298779" cy="24259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6B8C3AE8-11E3-C153-1025-7EDDBD22B86E}"/>
              </a:ext>
            </a:extLst>
          </p:cNvPr>
          <p:cNvSpPr/>
          <p:nvPr/>
        </p:nvSpPr>
        <p:spPr>
          <a:xfrm>
            <a:off x="5375564" y="3351537"/>
            <a:ext cx="1201855" cy="7678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FA3295-9B5D-142D-06CC-1BB7F9962F29}"/>
              </a:ext>
            </a:extLst>
          </p:cNvPr>
          <p:cNvSpPr txBox="1"/>
          <p:nvPr/>
        </p:nvSpPr>
        <p:spPr>
          <a:xfrm>
            <a:off x="2244436" y="2692125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highlight>
                  <a:srgbClr val="FF00FF"/>
                </a:highlight>
              </a:rPr>
              <a:t>장비</a:t>
            </a:r>
            <a:endParaRPr lang="ko-KR" altLang="en-US" b="1" dirty="0">
              <a:highlight>
                <a:srgbClr val="FF00F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07AC98-D765-70CA-7276-7E36DF2AD857}"/>
              </a:ext>
            </a:extLst>
          </p:cNvPr>
          <p:cNvSpPr txBox="1"/>
          <p:nvPr/>
        </p:nvSpPr>
        <p:spPr>
          <a:xfrm>
            <a:off x="3036694" y="2575813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00FF"/>
                </a:highlight>
              </a:rPr>
              <a:t>소비</a:t>
            </a:r>
            <a:endParaRPr lang="en-US" altLang="ko-KR" b="1" dirty="0">
              <a:highlight>
                <a:srgbClr val="FF00FF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EB678B-FC14-644B-7BF5-D78C32DB9971}"/>
              </a:ext>
            </a:extLst>
          </p:cNvPr>
          <p:cNvSpPr txBox="1"/>
          <p:nvPr/>
        </p:nvSpPr>
        <p:spPr>
          <a:xfrm>
            <a:off x="3817407" y="2521039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00FF"/>
                </a:highlight>
              </a:rPr>
              <a:t>기타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F69E3-B4A7-AD17-07F3-5FDEF40459F3}"/>
              </a:ext>
            </a:extLst>
          </p:cNvPr>
          <p:cNvSpPr txBox="1"/>
          <p:nvPr/>
        </p:nvSpPr>
        <p:spPr>
          <a:xfrm>
            <a:off x="838200" y="6262688"/>
            <a:ext cx="433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 err="1"/>
              <a:t>메카니카</a:t>
            </a:r>
            <a:r>
              <a:rPr lang="ko-KR" altLang="en-US" dirty="0"/>
              <a:t> 나무위키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9A0B17-F146-0962-8B18-088425165F44}"/>
              </a:ext>
            </a:extLst>
          </p:cNvPr>
          <p:cNvSpPr/>
          <p:nvPr/>
        </p:nvSpPr>
        <p:spPr>
          <a:xfrm>
            <a:off x="0" y="9333"/>
            <a:ext cx="4204849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/>
              <a:t>인벤토리 인터페이스 디자인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93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1CF5DC-A69C-AAD9-C611-561FF3D064E0}"/>
              </a:ext>
            </a:extLst>
          </p:cNvPr>
          <p:cNvSpPr/>
          <p:nvPr/>
        </p:nvSpPr>
        <p:spPr>
          <a:xfrm>
            <a:off x="0" y="9333"/>
            <a:ext cx="4204849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아이템 강화 창 인터페이스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BA0B6C-A84D-5DD7-1B8C-9FDCD0F62FA6}"/>
              </a:ext>
            </a:extLst>
          </p:cNvPr>
          <p:cNvSpPr/>
          <p:nvPr/>
        </p:nvSpPr>
        <p:spPr>
          <a:xfrm>
            <a:off x="374163" y="1212980"/>
            <a:ext cx="4301412" cy="45533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3243FA-F32F-0677-EBE9-CC7AF8A7C3EC}"/>
              </a:ext>
            </a:extLst>
          </p:cNvPr>
          <p:cNvSpPr/>
          <p:nvPr/>
        </p:nvSpPr>
        <p:spPr>
          <a:xfrm>
            <a:off x="663412" y="1427584"/>
            <a:ext cx="3666930" cy="783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E33A64-5385-96BB-EC52-BFBEE9D6EF97}"/>
              </a:ext>
            </a:extLst>
          </p:cNvPr>
          <p:cNvSpPr/>
          <p:nvPr/>
        </p:nvSpPr>
        <p:spPr>
          <a:xfrm>
            <a:off x="663412" y="2425959"/>
            <a:ext cx="3666930" cy="783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원거리 무기 강화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D71879-3EC8-B764-5D7C-AA0E79050283}"/>
              </a:ext>
            </a:extLst>
          </p:cNvPr>
          <p:cNvSpPr/>
          <p:nvPr/>
        </p:nvSpPr>
        <p:spPr>
          <a:xfrm>
            <a:off x="663412" y="3438331"/>
            <a:ext cx="3666930" cy="783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양손 근거리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DA5039-5EC3-6187-E432-041B9C1AC6B6}"/>
              </a:ext>
            </a:extLst>
          </p:cNvPr>
          <p:cNvSpPr/>
          <p:nvPr/>
        </p:nvSpPr>
        <p:spPr>
          <a:xfrm>
            <a:off x="663412" y="4541675"/>
            <a:ext cx="3666930" cy="783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양손 원거리 무기 강화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잘린 위쪽 모서리 22">
            <a:extLst>
              <a:ext uri="{FF2B5EF4-FFF2-40B4-BE49-F238E27FC236}">
                <a16:creationId xmlns:a16="http://schemas.microsoft.com/office/drawing/2014/main" id="{873A0686-B095-17CC-B301-C07DD4EA556D}"/>
              </a:ext>
            </a:extLst>
          </p:cNvPr>
          <p:cNvSpPr/>
          <p:nvPr/>
        </p:nvSpPr>
        <p:spPr>
          <a:xfrm>
            <a:off x="374163" y="802434"/>
            <a:ext cx="1847461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아이템강화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1B7B43-20A9-8518-86B2-C863F1BAF7C8}"/>
              </a:ext>
            </a:extLst>
          </p:cNvPr>
          <p:cNvSpPr/>
          <p:nvPr/>
        </p:nvSpPr>
        <p:spPr>
          <a:xfrm>
            <a:off x="6837121" y="538675"/>
            <a:ext cx="4301412" cy="31350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잘린 위쪽 모서리 28">
            <a:extLst>
              <a:ext uri="{FF2B5EF4-FFF2-40B4-BE49-F238E27FC236}">
                <a16:creationId xmlns:a16="http://schemas.microsoft.com/office/drawing/2014/main" id="{F01BF733-38F0-B58B-6E54-8888D9545161}"/>
              </a:ext>
            </a:extLst>
          </p:cNvPr>
          <p:cNvSpPr/>
          <p:nvPr/>
        </p:nvSpPr>
        <p:spPr>
          <a:xfrm>
            <a:off x="6837121" y="128128"/>
            <a:ext cx="2995126" cy="419877"/>
          </a:xfrm>
          <a:prstGeom prst="snip2SameRect">
            <a:avLst/>
          </a:prstGeom>
          <a:solidFill>
            <a:srgbClr val="FF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원거리 무기강화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20BA8CE7-B05A-6205-941D-5E72CE079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350628"/>
              </p:ext>
            </p:extLst>
          </p:nvPr>
        </p:nvGraphicFramePr>
        <p:xfrm>
          <a:off x="7049649" y="1009973"/>
          <a:ext cx="39022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315">
                  <a:extLst>
                    <a:ext uri="{9D8B030D-6E8A-4147-A177-3AD203B41FA5}">
                      <a16:colId xmlns:a16="http://schemas.microsoft.com/office/drawing/2014/main" val="631496348"/>
                    </a:ext>
                  </a:extLst>
                </a:gridCol>
                <a:gridCol w="2870957">
                  <a:extLst>
                    <a:ext uri="{9D8B030D-6E8A-4147-A177-3AD203B41FA5}">
                      <a16:colId xmlns:a16="http://schemas.microsoft.com/office/drawing/2014/main" val="84159365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용사의 빗자루</a:t>
                      </a:r>
                      <a:r>
                        <a:rPr lang="en-US" altLang="ko-KR" sz="1100" dirty="0"/>
                        <a:t>LV1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649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공격력 </a:t>
                      </a:r>
                      <a:r>
                        <a:rPr lang="en-US" altLang="ko-KR" sz="1100" dirty="0"/>
                        <a:t>: 2~3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4689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3D8AA6E1-A51C-7BAA-7AF3-4F3AD3FF7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80" y="958551"/>
            <a:ext cx="921559" cy="952054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150C415-5D9B-C631-D600-27785773C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269335"/>
              </p:ext>
            </p:extLst>
          </p:nvPr>
        </p:nvGraphicFramePr>
        <p:xfrm>
          <a:off x="7049649" y="2306596"/>
          <a:ext cx="39022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315">
                  <a:extLst>
                    <a:ext uri="{9D8B030D-6E8A-4147-A177-3AD203B41FA5}">
                      <a16:colId xmlns:a16="http://schemas.microsoft.com/office/drawing/2014/main" val="631496348"/>
                    </a:ext>
                  </a:extLst>
                </a:gridCol>
                <a:gridCol w="2870957">
                  <a:extLst>
                    <a:ext uri="{9D8B030D-6E8A-4147-A177-3AD203B41FA5}">
                      <a16:colId xmlns:a16="http://schemas.microsoft.com/office/drawing/2014/main" val="84159365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용사의 빗자루</a:t>
                      </a:r>
                      <a:r>
                        <a:rPr lang="en-US" altLang="ko-KR" sz="1100" dirty="0"/>
                        <a:t>LV2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649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공격력 </a:t>
                      </a:r>
                      <a:r>
                        <a:rPr lang="en-US" altLang="ko-KR" sz="1100" dirty="0"/>
                        <a:t>: 3~4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468944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B8AE8A64-5F85-3C61-4B05-D7B14463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80" y="2236948"/>
            <a:ext cx="921559" cy="952054"/>
          </a:xfrm>
          <a:prstGeom prst="rect">
            <a:avLst/>
          </a:prstGeom>
        </p:spPr>
      </p:pic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DE44036B-5E37-B408-F317-A57760967476}"/>
              </a:ext>
            </a:extLst>
          </p:cNvPr>
          <p:cNvSpPr/>
          <p:nvPr/>
        </p:nvSpPr>
        <p:spPr>
          <a:xfrm>
            <a:off x="8913651" y="1840522"/>
            <a:ext cx="391886" cy="3030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3D55D641-AAF9-B36E-361B-3422D2FA5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723524"/>
              </p:ext>
            </p:extLst>
          </p:nvPr>
        </p:nvGraphicFramePr>
        <p:xfrm>
          <a:off x="5128393" y="3811224"/>
          <a:ext cx="6735198" cy="2115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343">
                  <a:extLst>
                    <a:ext uri="{9D8B030D-6E8A-4147-A177-3AD203B41FA5}">
                      <a16:colId xmlns:a16="http://schemas.microsoft.com/office/drawing/2014/main" val="222378427"/>
                    </a:ext>
                  </a:extLst>
                </a:gridCol>
                <a:gridCol w="5624855">
                  <a:extLst>
                    <a:ext uri="{9D8B030D-6E8A-4147-A177-3AD203B41FA5}">
                      <a16:colId xmlns:a16="http://schemas.microsoft.com/office/drawing/2014/main" val="698447616"/>
                    </a:ext>
                  </a:extLst>
                </a:gridCol>
              </a:tblGrid>
              <a:tr h="5180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이때 아이템 </a:t>
                      </a:r>
                      <a:r>
                        <a:rPr lang="ko-KR" altLang="en-US" sz="1200" dirty="0" err="1"/>
                        <a:t>강회시</a:t>
                      </a:r>
                      <a:r>
                        <a:rPr lang="ko-KR" altLang="en-US" sz="1200" dirty="0"/>
                        <a:t> 외형변화가 아닌</a:t>
                      </a:r>
                      <a:endParaRPr lang="en-US" altLang="ko-KR" sz="1200" dirty="0"/>
                    </a:p>
                    <a:p>
                      <a:pPr algn="ctr"/>
                      <a:r>
                        <a:rPr lang="ko-KR" altLang="en-US" sz="1200" dirty="0"/>
                        <a:t>색깔 및 성능만 바뀜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모델링 시간</a:t>
                      </a:r>
                      <a:r>
                        <a:rPr lang="en-US" altLang="ko-KR" sz="1200" dirty="0"/>
                        <a:t>X)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344924"/>
                  </a:ext>
                </a:extLst>
              </a:tr>
              <a:tr h="14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예시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 err="1"/>
                        <a:t>귀혼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1922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287A929B-0870-3AFD-E6FB-7FADF9650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35" y="4472232"/>
            <a:ext cx="5054081" cy="143126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E0F1B86-D9A9-0898-0178-A76F423CA8CF}"/>
              </a:ext>
            </a:extLst>
          </p:cNvPr>
          <p:cNvSpPr/>
          <p:nvPr/>
        </p:nvSpPr>
        <p:spPr>
          <a:xfrm>
            <a:off x="4494098" y="2556401"/>
            <a:ext cx="21930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7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</TotalTime>
  <Words>1815</Words>
  <Application>Microsoft Office PowerPoint</Application>
  <PresentationFormat>와이드스크린</PresentationFormat>
  <Paragraphs>398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클리닝 히어로 팀프로젝트 기준(튜토리얼 스테이지) 기획서</vt:lpstr>
      <vt:lpstr>기획문서를 보기 전 간략한 설명</vt:lpstr>
      <vt:lpstr>튜토리얼 스테이지 기준 등장인물</vt:lpstr>
      <vt:lpstr>튜토리얼 스테이지 기준 등장 몬스터</vt:lpstr>
      <vt:lpstr>등장인물 스탯 파라미터(엑셀파일 필수 참고)</vt:lpstr>
      <vt:lpstr>중요 오브젝트들 배치도 -완-</vt:lpstr>
      <vt:lpstr>PowerPoint 프레젠테이션</vt:lpstr>
      <vt:lpstr>PowerPoint 프레젠테이션</vt:lpstr>
      <vt:lpstr>PowerPoint 프레젠테이션</vt:lpstr>
      <vt:lpstr>PowerPoint 프레젠테이션</vt:lpstr>
      <vt:lpstr>인게임 구성 인터페이스</vt:lpstr>
      <vt:lpstr>등장 아이템 테이블 </vt:lpstr>
      <vt:lpstr>인게임 속 각 미션 특징 </vt:lpstr>
      <vt:lpstr>미션1 알림창 </vt:lpstr>
      <vt:lpstr>PowerPoint 프레젠테이션</vt:lpstr>
      <vt:lpstr>미션2 알림창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미션3 알림창 </vt:lpstr>
      <vt:lpstr>PowerPoint 프레젠테이션</vt:lpstr>
      <vt:lpstr>클리닝 히어로 팀프로젝트 흐름도(1)_실행</vt:lpstr>
      <vt:lpstr>클리닝 히어로 팀프로젝트 흐름도(2)_타이틀 화면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클리닝 히어로 팀프로젝트 기준(튜토리얼 스테이지) 기획서</dc:title>
  <dc:creator>ICI</dc:creator>
  <cp:lastModifiedBy>ICI</cp:lastModifiedBy>
  <cp:revision>26</cp:revision>
  <dcterms:created xsi:type="dcterms:W3CDTF">2023-09-26T05:13:44Z</dcterms:created>
  <dcterms:modified xsi:type="dcterms:W3CDTF">2023-10-06T09:40:41Z</dcterms:modified>
</cp:coreProperties>
</file>